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2"/>
  </p:notesMasterIdLst>
  <p:handoutMasterIdLst>
    <p:handoutMasterId r:id="rId413"/>
  </p:handoutMasterIdLst>
  <p:sldIdLst>
    <p:sldId id="256" r:id="rId2"/>
    <p:sldId id="266" r:id="rId3"/>
    <p:sldId id="267" r:id="rId4"/>
    <p:sldId id="268" r:id="rId5"/>
    <p:sldId id="269" r:id="rId6"/>
    <p:sldId id="668" r:id="rId7"/>
    <p:sldId id="669" r:id="rId8"/>
    <p:sldId id="670" r:id="rId9"/>
    <p:sldId id="671" r:id="rId10"/>
    <p:sldId id="672" r:id="rId11"/>
    <p:sldId id="674" r:id="rId12"/>
    <p:sldId id="673" r:id="rId13"/>
    <p:sldId id="675" r:id="rId14"/>
    <p:sldId id="676" r:id="rId15"/>
    <p:sldId id="677" r:id="rId16"/>
    <p:sldId id="678" r:id="rId17"/>
    <p:sldId id="67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6" r:id="rId33"/>
    <p:sldId id="284" r:id="rId34"/>
    <p:sldId id="285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680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7" r:id="rId76"/>
    <p:sldId id="328" r:id="rId77"/>
    <p:sldId id="329" r:id="rId78"/>
    <p:sldId id="330" r:id="rId79"/>
    <p:sldId id="331" r:id="rId80"/>
    <p:sldId id="332" r:id="rId81"/>
    <p:sldId id="334" r:id="rId82"/>
    <p:sldId id="333" r:id="rId83"/>
    <p:sldId id="335" r:id="rId84"/>
    <p:sldId id="336" r:id="rId85"/>
    <p:sldId id="338" r:id="rId86"/>
    <p:sldId id="337" r:id="rId87"/>
    <p:sldId id="339" r:id="rId88"/>
    <p:sldId id="340" r:id="rId89"/>
    <p:sldId id="341" r:id="rId90"/>
    <p:sldId id="342" r:id="rId91"/>
    <p:sldId id="344" r:id="rId92"/>
    <p:sldId id="343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90" r:id="rId234"/>
    <p:sldId id="489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5" r:id="rId249"/>
    <p:sldId id="504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4" r:id="rId278"/>
    <p:sldId id="535" r:id="rId279"/>
    <p:sldId id="536" r:id="rId280"/>
    <p:sldId id="537" r:id="rId281"/>
    <p:sldId id="538" r:id="rId282"/>
    <p:sldId id="539" r:id="rId283"/>
    <p:sldId id="540" r:id="rId284"/>
    <p:sldId id="541" r:id="rId285"/>
    <p:sldId id="542" r:id="rId286"/>
    <p:sldId id="543" r:id="rId287"/>
    <p:sldId id="544" r:id="rId288"/>
    <p:sldId id="545" r:id="rId289"/>
    <p:sldId id="546" r:id="rId290"/>
    <p:sldId id="547" r:id="rId291"/>
    <p:sldId id="548" r:id="rId292"/>
    <p:sldId id="549" r:id="rId293"/>
    <p:sldId id="550" r:id="rId294"/>
    <p:sldId id="551" r:id="rId295"/>
    <p:sldId id="552" r:id="rId296"/>
    <p:sldId id="553" r:id="rId297"/>
    <p:sldId id="554" r:id="rId298"/>
    <p:sldId id="555" r:id="rId299"/>
    <p:sldId id="556" r:id="rId300"/>
    <p:sldId id="557" r:id="rId301"/>
    <p:sldId id="558" r:id="rId302"/>
    <p:sldId id="559" r:id="rId303"/>
    <p:sldId id="560" r:id="rId304"/>
    <p:sldId id="561" r:id="rId305"/>
    <p:sldId id="562" r:id="rId306"/>
    <p:sldId id="563" r:id="rId307"/>
    <p:sldId id="564" r:id="rId308"/>
    <p:sldId id="565" r:id="rId309"/>
    <p:sldId id="566" r:id="rId310"/>
    <p:sldId id="567" r:id="rId311"/>
    <p:sldId id="568" r:id="rId312"/>
    <p:sldId id="569" r:id="rId313"/>
    <p:sldId id="570" r:id="rId314"/>
    <p:sldId id="571" r:id="rId315"/>
    <p:sldId id="572" r:id="rId316"/>
    <p:sldId id="573" r:id="rId317"/>
    <p:sldId id="574" r:id="rId318"/>
    <p:sldId id="575" r:id="rId319"/>
    <p:sldId id="576" r:id="rId320"/>
    <p:sldId id="577" r:id="rId321"/>
    <p:sldId id="578" r:id="rId322"/>
    <p:sldId id="579" r:id="rId323"/>
    <p:sldId id="580" r:id="rId324"/>
    <p:sldId id="581" r:id="rId325"/>
    <p:sldId id="582" r:id="rId326"/>
    <p:sldId id="583" r:id="rId327"/>
    <p:sldId id="584" r:id="rId328"/>
    <p:sldId id="585" r:id="rId329"/>
    <p:sldId id="586" r:id="rId330"/>
    <p:sldId id="587" r:id="rId331"/>
    <p:sldId id="588" r:id="rId332"/>
    <p:sldId id="589" r:id="rId333"/>
    <p:sldId id="590" r:id="rId334"/>
    <p:sldId id="591" r:id="rId335"/>
    <p:sldId id="592" r:id="rId336"/>
    <p:sldId id="593" r:id="rId337"/>
    <p:sldId id="594" r:id="rId338"/>
    <p:sldId id="595" r:id="rId339"/>
    <p:sldId id="596" r:id="rId340"/>
    <p:sldId id="597" r:id="rId341"/>
    <p:sldId id="598" r:id="rId342"/>
    <p:sldId id="599" r:id="rId343"/>
    <p:sldId id="600" r:id="rId344"/>
    <p:sldId id="601" r:id="rId345"/>
    <p:sldId id="602" r:id="rId346"/>
    <p:sldId id="603" r:id="rId347"/>
    <p:sldId id="604" r:id="rId348"/>
    <p:sldId id="605" r:id="rId349"/>
    <p:sldId id="606" r:id="rId350"/>
    <p:sldId id="608" r:id="rId351"/>
    <p:sldId id="607" r:id="rId352"/>
    <p:sldId id="609" r:id="rId353"/>
    <p:sldId id="610" r:id="rId354"/>
    <p:sldId id="611" r:id="rId355"/>
    <p:sldId id="612" r:id="rId356"/>
    <p:sldId id="613" r:id="rId357"/>
    <p:sldId id="614" r:id="rId358"/>
    <p:sldId id="615" r:id="rId359"/>
    <p:sldId id="616" r:id="rId360"/>
    <p:sldId id="617" r:id="rId361"/>
    <p:sldId id="618" r:id="rId362"/>
    <p:sldId id="619" r:id="rId363"/>
    <p:sldId id="620" r:id="rId364"/>
    <p:sldId id="621" r:id="rId365"/>
    <p:sldId id="622" r:id="rId366"/>
    <p:sldId id="623" r:id="rId367"/>
    <p:sldId id="624" r:id="rId368"/>
    <p:sldId id="625" r:id="rId369"/>
    <p:sldId id="626" r:id="rId370"/>
    <p:sldId id="627" r:id="rId371"/>
    <p:sldId id="628" r:id="rId372"/>
    <p:sldId id="629" r:id="rId373"/>
    <p:sldId id="630" r:id="rId374"/>
    <p:sldId id="631" r:id="rId375"/>
    <p:sldId id="632" r:id="rId376"/>
    <p:sldId id="633" r:id="rId377"/>
    <p:sldId id="634" r:id="rId378"/>
    <p:sldId id="635" r:id="rId379"/>
    <p:sldId id="636" r:id="rId380"/>
    <p:sldId id="637" r:id="rId381"/>
    <p:sldId id="638" r:id="rId382"/>
    <p:sldId id="639" r:id="rId383"/>
    <p:sldId id="640" r:id="rId384"/>
    <p:sldId id="641" r:id="rId385"/>
    <p:sldId id="642" r:id="rId386"/>
    <p:sldId id="643" r:id="rId387"/>
    <p:sldId id="644" r:id="rId388"/>
    <p:sldId id="645" r:id="rId389"/>
    <p:sldId id="646" r:id="rId390"/>
    <p:sldId id="647" r:id="rId391"/>
    <p:sldId id="648" r:id="rId392"/>
    <p:sldId id="649" r:id="rId393"/>
    <p:sldId id="650" r:id="rId394"/>
    <p:sldId id="651" r:id="rId395"/>
    <p:sldId id="652" r:id="rId396"/>
    <p:sldId id="653" r:id="rId397"/>
    <p:sldId id="654" r:id="rId398"/>
    <p:sldId id="655" r:id="rId399"/>
    <p:sldId id="656" r:id="rId400"/>
    <p:sldId id="657" r:id="rId401"/>
    <p:sldId id="658" r:id="rId402"/>
    <p:sldId id="659" r:id="rId403"/>
    <p:sldId id="660" r:id="rId404"/>
    <p:sldId id="661" r:id="rId405"/>
    <p:sldId id="662" r:id="rId406"/>
    <p:sldId id="663" r:id="rId407"/>
    <p:sldId id="664" r:id="rId408"/>
    <p:sldId id="665" r:id="rId409"/>
    <p:sldId id="666" r:id="rId410"/>
    <p:sldId id="667" r:id="rId411"/>
  </p:sldIdLst>
  <p:sldSz cx="9144000" cy="6858000" type="overhead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 userDrawn="1">
          <p15:clr>
            <a:srgbClr val="A4A3A4"/>
          </p15:clr>
        </p15:guide>
        <p15:guide id="2" pos="2237" userDrawn="1">
          <p15:clr>
            <a:srgbClr val="A4A3A4"/>
          </p15:clr>
        </p15:guide>
        <p15:guide id="3" orient="horz" pos="2931">
          <p15:clr>
            <a:srgbClr val="A4A3A4"/>
          </p15:clr>
        </p15:guide>
        <p15:guide id="4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601"/>
    <a:srgbClr val="70AD47"/>
    <a:srgbClr val="E3BA12"/>
    <a:srgbClr val="008000"/>
    <a:srgbClr val="002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21" autoAdjust="0"/>
    <p:restoredTop sz="89384" autoAdjust="0"/>
  </p:normalViewPr>
  <p:slideViewPr>
    <p:cSldViewPr>
      <p:cViewPr>
        <p:scale>
          <a:sx n="66" d="100"/>
          <a:sy n="66" d="100"/>
        </p:scale>
        <p:origin x="15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676" y="84"/>
      </p:cViewPr>
      <p:guideLst>
        <p:guide orient="horz" pos="2951"/>
        <p:guide pos="2237"/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413" Type="http://schemas.openxmlformats.org/officeDocument/2006/relationships/handoutMaster" Target="handoutMasters/handoutMaster1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399" Type="http://schemas.openxmlformats.org/officeDocument/2006/relationships/slide" Target="slides/slide398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viewProps" Target="viewProp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theme" Target="theme/theme1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41968" cy="465296"/>
          </a:xfrm>
          <a:prstGeom prst="rect">
            <a:avLst/>
          </a:prstGeom>
        </p:spPr>
        <p:txBody>
          <a:bodyPr vert="horz" wrap="square" lIns="93275" tIns="46638" rIns="93275" bIns="4663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4" y="0"/>
            <a:ext cx="3041968" cy="465296"/>
          </a:xfrm>
          <a:prstGeom prst="rect">
            <a:avLst/>
          </a:prstGeom>
        </p:spPr>
        <p:txBody>
          <a:bodyPr vert="horz" wrap="square" lIns="93275" tIns="46638" rIns="93275" bIns="4663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itchFamily="34" charset="0"/>
              </a:defRPr>
            </a:lvl1pPr>
          </a:lstStyle>
          <a:p>
            <a:fld id="{F0AAB7A6-AF84-4852-B6FD-359E95C8E9EE}" type="datetimeFigureOut">
              <a:rPr lang="en-US"/>
              <a:pPr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9015"/>
            <a:ext cx="3041968" cy="465296"/>
          </a:xfrm>
          <a:prstGeom prst="rect">
            <a:avLst/>
          </a:prstGeom>
        </p:spPr>
        <p:txBody>
          <a:bodyPr vert="horz" wrap="square" lIns="93275" tIns="46638" rIns="93275" bIns="4663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4" y="8839015"/>
            <a:ext cx="3041968" cy="465296"/>
          </a:xfrm>
          <a:prstGeom prst="rect">
            <a:avLst/>
          </a:prstGeom>
        </p:spPr>
        <p:txBody>
          <a:bodyPr vert="horz" wrap="square" lIns="93275" tIns="46638" rIns="93275" bIns="4663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itchFamily="34" charset="0"/>
              </a:defRPr>
            </a:lvl1pPr>
          </a:lstStyle>
          <a:p>
            <a:fld id="{2EE0E9F5-18D9-43E1-99FF-9FD3451EDE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89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41968" cy="465296"/>
          </a:xfrm>
          <a:prstGeom prst="rect">
            <a:avLst/>
          </a:prstGeom>
        </p:spPr>
        <p:txBody>
          <a:bodyPr vert="horz" lIns="93275" tIns="46638" rIns="93275" bIns="4663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4" y="0"/>
            <a:ext cx="3041968" cy="465296"/>
          </a:xfrm>
          <a:prstGeom prst="rect">
            <a:avLst/>
          </a:prstGeom>
        </p:spPr>
        <p:txBody>
          <a:bodyPr vert="horz" lIns="93275" tIns="46638" rIns="93275" bIns="46638" rtlCol="0"/>
          <a:lstStyle>
            <a:lvl1pPr algn="r">
              <a:defRPr sz="1200"/>
            </a:lvl1pPr>
          </a:lstStyle>
          <a:p>
            <a:fld id="{8E165039-60D4-4E5E-A431-45D5199AEA68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5" tIns="46638" rIns="93275" bIns="466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6"/>
            <a:ext cx="5615940" cy="4187666"/>
          </a:xfrm>
          <a:prstGeom prst="rect">
            <a:avLst/>
          </a:prstGeom>
        </p:spPr>
        <p:txBody>
          <a:bodyPr vert="horz" lIns="93275" tIns="46638" rIns="93275" bIns="4663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9015"/>
            <a:ext cx="3041968" cy="465296"/>
          </a:xfrm>
          <a:prstGeom prst="rect">
            <a:avLst/>
          </a:prstGeom>
        </p:spPr>
        <p:txBody>
          <a:bodyPr vert="horz" lIns="93275" tIns="46638" rIns="93275" bIns="4663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4" y="8839015"/>
            <a:ext cx="3041968" cy="465296"/>
          </a:xfrm>
          <a:prstGeom prst="rect">
            <a:avLst/>
          </a:prstGeom>
        </p:spPr>
        <p:txBody>
          <a:bodyPr vert="horz" lIns="93275" tIns="46638" rIns="93275" bIns="46638" rtlCol="0" anchor="b"/>
          <a:lstStyle>
            <a:lvl1pPr algn="r">
              <a:defRPr sz="1200"/>
            </a:lvl1pPr>
          </a:lstStyle>
          <a:p>
            <a:fld id="{DE9792D6-E2EA-4615-8A9B-712C42999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57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34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3286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666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386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1047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265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448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332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586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264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5799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40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5013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3665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0963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1781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463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5094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959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8278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7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048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18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039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0310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6562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144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077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4757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301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9264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6608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1602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55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8112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4816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397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8210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894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586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4381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9121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798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2994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3234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7218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4640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4128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0084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6563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5057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311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3801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4290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04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612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14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2923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3844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999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7004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0591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0928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3419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139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48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953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4064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9715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5662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7964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253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6866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7505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0776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73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61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03217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1427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5626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9243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8690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2904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1507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2024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258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9106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24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3576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0687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076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0459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8380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6491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6623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6980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2435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7959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06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115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6296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6882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7303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0239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49312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0072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8931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1226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4062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2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5473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6129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8135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6043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5040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1093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943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1510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3695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3574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77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1422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2957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4346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7263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6754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3466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8416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83535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2583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79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71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6886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795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494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505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4297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04124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2905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322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2155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5252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4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62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680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3038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94194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8016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829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2849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9067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808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5856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20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1953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6133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1750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3322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329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638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8932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113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8253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96344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37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1315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2792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1083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7560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1989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04339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8236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8703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971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1219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74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44253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095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39857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9055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5913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0906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06697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33556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8101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25132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11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87486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4101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56130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785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3909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1455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9512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6643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4564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0117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5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76688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8832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76447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3010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93447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40268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0078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9651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0371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06119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42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41527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71704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4889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15979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45155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53725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5404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81564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73415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61109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</a:t>
            </a:r>
            <a:r>
              <a:rPr lang="en-US" baseline="0" dirty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0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84377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26258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01754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51274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68983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1254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2279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746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8918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72877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8565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44820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7080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71659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3616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12525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03743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33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1220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0960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0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94645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67579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2873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3445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6304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54067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936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752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6367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45380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78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7231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4176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44132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0277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16785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34643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954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82510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45810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94147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53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8135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32730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4698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5447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1712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80553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7877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7396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8715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7029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82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61755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88256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34852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11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7095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35005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22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0602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5047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11157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79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44352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47794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81769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22573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94084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58442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5747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06251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14862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50195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68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331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22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234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65450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72094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62150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455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58285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74959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927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94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06444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93798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323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98001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70862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00311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78414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797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50873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12514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4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37742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61125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9880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53304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52464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91055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11434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19682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69250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17054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399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19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81690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044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70446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6172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82373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53138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66976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04299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02940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33146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75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57571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38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96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6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014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345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010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43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461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95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62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359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855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838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30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750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200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685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404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79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8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928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059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636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756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123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74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197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673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80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62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6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771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33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709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486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066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944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372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05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330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32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678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561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809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66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42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349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336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65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3347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444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2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Needs</a:t>
            </a:r>
            <a:r>
              <a:rPr lang="en-US" baseline="0" smtClean="0"/>
              <a:t>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677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611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6180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747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03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140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682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53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3244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53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Needs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792D6-E2EA-4615-8A9B-712C42999D05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71865" y="1077914"/>
            <a:ext cx="5653087" cy="1470026"/>
          </a:xfrm>
          <a:effectLst/>
        </p:spPr>
        <p:txBody>
          <a:bodyPr/>
          <a:lstStyle>
            <a:lvl1pPr algn="ctr"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71131" y="3019426"/>
            <a:ext cx="4654550" cy="1016000"/>
          </a:xfr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www.me.gatech.edu/files/branding/logos/GWWSMechanical-Engineering-outline-long-539-12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58" y="6178061"/>
            <a:ext cx="514990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8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0"/>
            <a:ext cx="2190750" cy="6230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419850" cy="6230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16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0323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http://www.allcarbrandslist.com/wp-content/uploads/2015/01/ferrari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40" b="98000" l="10000" r="90000">
                        <a14:foregroundMark x1="46840" y1="11160" x2="46840" y2="11160"/>
                        <a14:foregroundMark x1="31040" y1="11400" x2="31040" y2="11400"/>
                        <a14:foregroundMark x1="57880" y1="11920" x2="57880" y2="11920"/>
                        <a14:foregroundMark x1="63160" y1="12200" x2="63160" y2="1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2" y="93246"/>
            <a:ext cx="956511" cy="9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322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519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98564"/>
            <a:ext cx="4305300" cy="503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98564"/>
            <a:ext cx="4305300" cy="5032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32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36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8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44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05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72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3" y="0"/>
            <a:ext cx="9143999" cy="1066801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7630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8564"/>
            <a:ext cx="876300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17465" y="6543675"/>
            <a:ext cx="4032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9120AC35-4D4F-4D13-B2E7-EFBE5DBFC758}" type="slidenum">
              <a:rPr lang="en-US" sz="1000">
                <a:cs typeface="Arial" pitchFamily="34" charset="0"/>
              </a:rPr>
              <a:pPr algn="ctr" eaLnBrk="1" hangingPunct="1">
                <a:spcBef>
                  <a:spcPct val="50000"/>
                </a:spcBef>
              </a:pPr>
              <a:t>‹#›</a:t>
            </a:fld>
            <a:endParaRPr lang="en-US" sz="1000">
              <a:cs typeface="Arial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610601" y="6546324"/>
            <a:ext cx="532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baseline="0" dirty="0" smtClean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fld id="{EDB4D0D4-04CF-45FA-827E-D9C66D394A39}" type="slidenum">
              <a:rPr lang="en-US" sz="1200" b="0" baseline="0" smtClean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pPr/>
              <a:t>‹#›</a:t>
            </a:fld>
            <a:endParaRPr lang="en-US" sz="1200" b="0" baseline="0" dirty="0" smtClean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ttp://gtalumnimag.com/wp-content/uploads/2012/11/georgia-tech-seal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25" y="167640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allcarbrandslist.com/wp-content/uploads/2015/01/ferrari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240" b="98000" l="10000" r="90000">
                        <a14:foregroundMark x1="46840" y1="11160" x2="46840" y2="11160"/>
                        <a14:foregroundMark x1="31040" y1="11400" x2="31040" y2="11400"/>
                        <a14:foregroundMark x1="57880" y1="11920" x2="57880" y2="11920"/>
                        <a14:foregroundMark x1="63160" y1="12200" x2="63160" y2="1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2" y="93246"/>
            <a:ext cx="956511" cy="9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8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2600">
          <a:solidFill>
            <a:schemeClr val="bg1"/>
          </a:solidFill>
          <a:latin typeface="+mj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bg1"/>
          </a:solidFill>
          <a:latin typeface="+mj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sz="2200">
          <a:solidFill>
            <a:schemeClr val="bg1"/>
          </a:solidFill>
          <a:latin typeface="+mj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bg1"/>
          </a:solidFill>
          <a:latin typeface="+mj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0.png"/><Relationship Id="rId3" Type="http://schemas.openxmlformats.org/officeDocument/2006/relationships/image" Target="../media/image1680.png"/><Relationship Id="rId7" Type="http://schemas.openxmlformats.org/officeDocument/2006/relationships/image" Target="../media/image1720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0.png"/><Relationship Id="rId5" Type="http://schemas.openxmlformats.org/officeDocument/2006/relationships/image" Target="../media/image1700.png"/><Relationship Id="rId10" Type="http://schemas.openxmlformats.org/officeDocument/2006/relationships/image" Target="../media/image175.png"/><Relationship Id="rId4" Type="http://schemas.openxmlformats.org/officeDocument/2006/relationships/image" Target="../media/image1690.png"/><Relationship Id="rId9" Type="http://schemas.openxmlformats.org/officeDocument/2006/relationships/image" Target="../media/image1740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emf"/><Relationship Id="rId4" Type="http://schemas.openxmlformats.org/officeDocument/2006/relationships/image" Target="../media/image188.e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0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MG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267574"/>
            <a:ext cx="6624754" cy="548640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>
            <a:off x="1828800" y="3505200"/>
            <a:ext cx="1066800" cy="304800"/>
          </a:xfrm>
          <a:prstGeom prst="wedgeRectCallout">
            <a:avLst>
              <a:gd name="adj1" fmla="val 110751"/>
              <a:gd name="adj2" fmla="val -4767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Torque Data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1899007" y="4939087"/>
            <a:ext cx="1066800" cy="685800"/>
          </a:xfrm>
          <a:prstGeom prst="wedgeRectCallout">
            <a:avLst>
              <a:gd name="adj1" fmla="val 174315"/>
              <a:gd name="adj2" fmla="val -5066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Conversion Efficiency  Data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5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201" y="1219200"/>
            <a:ext cx="701979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r>
              <a:rPr lang="en-US" sz="2400" dirty="0"/>
              <a:t>The MGA </a:t>
            </a:r>
            <a:r>
              <a:rPr lang="en-US" sz="2400" dirty="0" smtClean="0"/>
              <a:t>Mechanical Port </a:t>
            </a:r>
            <a:r>
              <a:rPr lang="en-US" sz="2400" dirty="0"/>
              <a:t>is on the </a:t>
            </a:r>
            <a:r>
              <a:rPr lang="en-US" sz="2400" dirty="0" smtClean="0"/>
              <a:t>wrong side </a:t>
            </a:r>
            <a:r>
              <a:rPr lang="en-US" sz="2400" dirty="0"/>
              <a:t>of the </a:t>
            </a:r>
            <a:r>
              <a:rPr lang="en-US" sz="2400" dirty="0" smtClean="0"/>
              <a:t>block</a:t>
            </a:r>
          </a:p>
          <a:p>
            <a:r>
              <a:rPr lang="en-US" sz="2400" dirty="0"/>
              <a:t>Go into the </a:t>
            </a:r>
            <a:r>
              <a:rPr lang="en-US" sz="2400" dirty="0" smtClean="0"/>
              <a:t>MGA subsystem </a:t>
            </a:r>
            <a:r>
              <a:rPr lang="en-US" sz="2400" dirty="0"/>
              <a:t>and </a:t>
            </a:r>
            <a:r>
              <a:rPr lang="en-US" sz="2400" dirty="0" smtClean="0"/>
              <a:t>double click </a:t>
            </a:r>
            <a:r>
              <a:rPr lang="en-US" sz="2400" dirty="0"/>
              <a:t>on the </a:t>
            </a:r>
            <a:r>
              <a:rPr lang="en-US" sz="2400" dirty="0" smtClean="0"/>
              <a:t>Port</a:t>
            </a:r>
          </a:p>
          <a:p>
            <a:r>
              <a:rPr lang="en-US" sz="2400" dirty="0"/>
              <a:t>Change the </a:t>
            </a:r>
            <a:r>
              <a:rPr lang="en-US" sz="2400" dirty="0" smtClean="0"/>
              <a:t>location from </a:t>
            </a:r>
            <a:r>
              <a:rPr lang="en-US" sz="2400" dirty="0"/>
              <a:t>left to </a:t>
            </a:r>
            <a:r>
              <a:rPr lang="en-US" sz="2400" dirty="0" smtClean="0"/>
              <a:t>right</a:t>
            </a:r>
          </a:p>
          <a:p>
            <a:r>
              <a:rPr lang="en-US" sz="2400" dirty="0" smtClean="0"/>
              <a:t>Click 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971800"/>
            <a:ext cx="4076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r>
              <a:rPr lang="en-US" sz="2400" dirty="0" smtClean="0"/>
              <a:t>Connect the two Mechanical Ports</a:t>
            </a:r>
          </a:p>
          <a:p>
            <a:r>
              <a:rPr lang="en-US" sz="2400" dirty="0"/>
              <a:t>Route the Vehicle and MGA Diagnostics </a:t>
            </a:r>
            <a:r>
              <a:rPr lang="en-US" sz="2400" dirty="0" smtClean="0"/>
              <a:t>to the </a:t>
            </a:r>
            <a:r>
              <a:rPr lang="en-US" sz="2400" dirty="0"/>
              <a:t>Plant Signal CAN </a:t>
            </a:r>
            <a:r>
              <a:rPr lang="en-US" sz="2400" dirty="0" smtClean="0"/>
              <a:t>Bus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Name the signal inputs </a:t>
            </a:r>
            <a:r>
              <a:rPr lang="en-US" sz="2400" dirty="0" smtClean="0">
                <a:solidFill>
                  <a:srgbClr val="00B0F0"/>
                </a:solidFill>
              </a:rPr>
              <a:t>accordingly</a:t>
            </a:r>
          </a:p>
          <a:p>
            <a:r>
              <a:rPr lang="en-US" sz="2400" dirty="0"/>
              <a:t>Change the foreground of the </a:t>
            </a:r>
            <a:r>
              <a:rPr lang="en-US" sz="2400" dirty="0" smtClean="0"/>
              <a:t>Vehicle routing </a:t>
            </a:r>
            <a:r>
              <a:rPr lang="en-US" sz="2400" dirty="0"/>
              <a:t>blocks to </a:t>
            </a:r>
            <a:r>
              <a:rPr lang="en-US" sz="2400" dirty="0" smtClean="0"/>
              <a:t>gray</a:t>
            </a:r>
          </a:p>
          <a:p>
            <a:r>
              <a:rPr lang="en-US" sz="2400" dirty="0"/>
              <a:t>Change the foreground of the MGA </a:t>
            </a:r>
            <a:r>
              <a:rPr lang="en-US" sz="2400" dirty="0" smtClean="0"/>
              <a:t>routing blocks </a:t>
            </a:r>
            <a:r>
              <a:rPr lang="en-US" sz="2400" dirty="0"/>
              <a:t>to red</a:t>
            </a:r>
          </a:p>
        </p:txBody>
      </p:sp>
    </p:spTree>
    <p:extLst>
      <p:ext uri="{BB962C8B-B14F-4D97-AF65-F5344CB8AC3E}">
        <p14:creationId xmlns:p14="http://schemas.microsoft.com/office/powerpoint/2010/main" val="37841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6270" y="1219200"/>
            <a:ext cx="742765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r>
              <a:rPr lang="en-US" dirty="0"/>
              <a:t>All that is left is to route the </a:t>
            </a:r>
            <a:r>
              <a:rPr lang="en-US" dirty="0" smtClean="0"/>
              <a:t>System </a:t>
            </a:r>
            <a:r>
              <a:rPr lang="en-US" dirty="0"/>
              <a:t>Signals to the Vehicle and MGA</a:t>
            </a:r>
          </a:p>
          <a:p>
            <a:r>
              <a:rPr lang="en-US" dirty="0"/>
              <a:t>Delete the </a:t>
            </a:r>
            <a:r>
              <a:rPr lang="en-US" dirty="0">
                <a:solidFill>
                  <a:srgbClr val="FF0000"/>
                </a:solidFill>
              </a:rPr>
              <a:t>Terminators</a:t>
            </a:r>
            <a:r>
              <a:rPr lang="en-US" dirty="0"/>
              <a:t> and the </a:t>
            </a:r>
            <a:r>
              <a:rPr lang="en-US" dirty="0" smtClean="0">
                <a:solidFill>
                  <a:srgbClr val="FF0000"/>
                </a:solidFill>
              </a:rPr>
              <a:t>Bus Selector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blocks to route </a:t>
            </a:r>
            <a:r>
              <a:rPr lang="en-US" dirty="0" smtClean="0"/>
              <a:t>the </a:t>
            </a:r>
            <a:r>
              <a:rPr lang="en-US" dirty="0"/>
              <a:t>System Signals to MGA and the </a:t>
            </a:r>
            <a:r>
              <a:rPr lang="en-US" dirty="0" smtClean="0"/>
              <a:t>Vehicle</a:t>
            </a:r>
          </a:p>
        </p:txBody>
      </p:sp>
    </p:spTree>
    <p:extLst>
      <p:ext uri="{BB962C8B-B14F-4D97-AF65-F5344CB8AC3E}">
        <p14:creationId xmlns:p14="http://schemas.microsoft.com/office/powerpoint/2010/main" val="18037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201" y="1219200"/>
            <a:ext cx="701979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r>
              <a:rPr lang="en-US" dirty="0"/>
              <a:t>It is now time to run the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Go to the Vehicle subsystem</a:t>
            </a:r>
          </a:p>
          <a:p>
            <a:r>
              <a:rPr lang="en-US" dirty="0" smtClean="0"/>
              <a:t>From 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Simulink / </a:t>
            </a:r>
            <a:r>
              <a:rPr lang="en-US" sz="2800" dirty="0" smtClean="0">
                <a:solidFill>
                  <a:srgbClr val="00B0F0"/>
                </a:solidFill>
              </a:rPr>
              <a:t>Sinks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rag </a:t>
            </a:r>
            <a:r>
              <a:rPr lang="en-US" dirty="0"/>
              <a:t>in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Scope</a:t>
            </a:r>
          </a:p>
          <a:p>
            <a:r>
              <a:rPr lang="en-US" dirty="0"/>
              <a:t>Connect it to the </a:t>
            </a:r>
            <a:r>
              <a:rPr lang="en-US" dirty="0" err="1" smtClean="0"/>
              <a:t>Vehicle_Speed_mph</a:t>
            </a:r>
            <a:r>
              <a:rPr lang="en-US" dirty="0" smtClean="0"/>
              <a:t> signal</a:t>
            </a:r>
          </a:p>
          <a:p>
            <a:r>
              <a:rPr lang="en-US" dirty="0"/>
              <a:t>Click on the Run button to start the simulation</a:t>
            </a:r>
          </a:p>
          <a:p>
            <a:endParaRPr lang="en-US" dirty="0" smtClean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2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2914" y="1219200"/>
            <a:ext cx="7034371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4114800" y="1905000"/>
            <a:ext cx="685800" cy="304800"/>
          </a:xfrm>
          <a:prstGeom prst="wedgeRectCallout">
            <a:avLst>
              <a:gd name="adj1" fmla="val -114131"/>
              <a:gd name="adj2" fmla="val -10368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Run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7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r>
              <a:rPr lang="en-US" dirty="0" smtClean="0"/>
              <a:t>Oh! There is an error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1905000"/>
            <a:ext cx="65817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r>
              <a:rPr lang="en-US" dirty="0"/>
              <a:t>Since we do not yet need any signals </a:t>
            </a:r>
            <a:r>
              <a:rPr lang="en-US" dirty="0" smtClean="0"/>
              <a:t>from </a:t>
            </a:r>
            <a:r>
              <a:rPr lang="en-US" dirty="0"/>
              <a:t>the System Diagnostics bus, replace </a:t>
            </a:r>
            <a:r>
              <a:rPr lang="en-US" dirty="0" smtClean="0"/>
              <a:t>the </a:t>
            </a:r>
            <a:r>
              <a:rPr lang="en-US" dirty="0">
                <a:solidFill>
                  <a:srgbClr val="FF0000"/>
                </a:solidFill>
              </a:rPr>
              <a:t>Bus Selector </a:t>
            </a:r>
            <a:r>
              <a:rPr lang="en-US" dirty="0"/>
              <a:t>with a </a:t>
            </a:r>
            <a:r>
              <a:rPr lang="en-US" dirty="0">
                <a:solidFill>
                  <a:srgbClr val="FF0000"/>
                </a:solidFill>
              </a:rPr>
              <a:t>Terminator</a:t>
            </a:r>
            <a:r>
              <a:rPr lang="en-US" dirty="0"/>
              <a:t> in </a:t>
            </a:r>
            <a:r>
              <a:rPr lang="en-US" dirty="0" smtClean="0"/>
              <a:t>the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Driver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Controller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Plant / Vehicle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Plant / MGA</a:t>
            </a:r>
          </a:p>
          <a:p>
            <a:r>
              <a:rPr lang="en-US" dirty="0"/>
              <a:t>s</a:t>
            </a:r>
            <a:r>
              <a:rPr lang="en-US" dirty="0" smtClean="0"/>
              <a:t>ubsystems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810000"/>
            <a:ext cx="4924425" cy="25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– Battery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223909"/>
            <a:ext cx="6670745" cy="5486400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 bwMode="auto">
          <a:xfrm>
            <a:off x="4076700" y="2133600"/>
            <a:ext cx="1066800" cy="304800"/>
          </a:xfrm>
          <a:prstGeom prst="wedgeRectCallout">
            <a:avLst>
              <a:gd name="adj1" fmla="val 104009"/>
              <a:gd name="adj2" fmla="val 7704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OCV Data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3009900" y="4876800"/>
            <a:ext cx="1066800" cy="457200"/>
          </a:xfrm>
          <a:prstGeom prst="wedgeRectCallout">
            <a:avLst>
              <a:gd name="adj1" fmla="val 102083"/>
              <a:gd name="adj2" fmla="val -7463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State of Charge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2362200" y="3967108"/>
            <a:ext cx="1066800" cy="604891"/>
          </a:xfrm>
          <a:prstGeom prst="wedgeRectCallout">
            <a:avLst>
              <a:gd name="adj1" fmla="val 171425"/>
              <a:gd name="adj2" fmla="val -8164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Conversion Efficiency Data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4861461" cy="5334000"/>
              </a:xfrm>
            </p:spPr>
            <p:txBody>
              <a:bodyPr/>
              <a:lstStyle/>
              <a:p>
                <a:r>
                  <a:rPr lang="en-US" sz="2400" dirty="0" smtClean="0"/>
                  <a:t>Rerun the model</a:t>
                </a:r>
              </a:p>
              <a:p>
                <a:r>
                  <a:rPr lang="en-US" sz="2400" dirty="0" smtClean="0"/>
                  <a:t>If the scope is not open, double click on the block</a:t>
                </a:r>
              </a:p>
              <a:p>
                <a:r>
                  <a:rPr lang="en-US" sz="2400" dirty="0" smtClean="0"/>
                  <a:t>Observe the results</a:t>
                </a:r>
              </a:p>
              <a:p>
                <a:pPr lvl="1"/>
                <a:r>
                  <a:rPr lang="en-US" sz="2400" dirty="0" smtClean="0"/>
                  <a:t>0 to 25 mph in 10 seconds</a:t>
                </a:r>
              </a:p>
              <a:p>
                <a:r>
                  <a:rPr lang="en-US" sz="2400" dirty="0" smtClean="0"/>
                  <a:t>You can check the results by hand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𝑇𝑁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800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800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200 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𝑁𝑚</m:t>
                            </m:r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1200 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</m:e>
                        </m:d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0.3 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=11.1 </m:t>
                    </m:r>
                    <m:f>
                      <m:fPr>
                        <m:type m:val="skw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=24.9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𝑚𝑝h</m:t>
                    </m:r>
                  </m:oMath>
                </a14:m>
                <a:r>
                  <a:rPr lang="en-US" sz="1800" dirty="0" smtClean="0"/>
                  <a:t> </a:t>
                </a:r>
                <a:endParaRPr lang="en-US" sz="1800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4861461" cy="5334000"/>
              </a:xfrm>
              <a:blipFill rotWithShape="0">
                <a:blip r:embed="rId3"/>
                <a:stretch>
                  <a:fillRect l="-8532" t="-800" r="-1631" b="-3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976" y="2590800"/>
            <a:ext cx="4214388" cy="37338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2895600" y="5257800"/>
            <a:ext cx="914400" cy="304800"/>
          </a:xfrm>
          <a:prstGeom prst="wedgeRectCallout">
            <a:avLst>
              <a:gd name="adj1" fmla="val -147898"/>
              <a:gd name="adj2" fmla="val 10670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Gear ratio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2980888" y="6324600"/>
            <a:ext cx="1210112" cy="304800"/>
          </a:xfrm>
          <a:prstGeom prst="wedgeRectCallout">
            <a:avLst>
              <a:gd name="adj1" fmla="val -133090"/>
              <a:gd name="adj2" fmla="val -12316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Tire radius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95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Vehicle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 smtClean="0"/>
              <a:t>Vehicle subsystem</a:t>
            </a:r>
          </a:p>
          <a:p>
            <a:pPr lvl="2"/>
            <a:r>
              <a:rPr lang="en-US" dirty="0" smtClean="0"/>
              <a:t>Receives torque from MGA</a:t>
            </a:r>
          </a:p>
          <a:p>
            <a:pPr lvl="2"/>
            <a:r>
              <a:rPr lang="en-US" dirty="0" smtClean="0"/>
              <a:t>Solves vehicle velocity</a:t>
            </a:r>
          </a:p>
          <a:p>
            <a:pPr lvl="2"/>
            <a:r>
              <a:rPr lang="en-US" dirty="0" smtClean="0"/>
              <a:t>Sends/Receives CAN messages</a:t>
            </a:r>
          </a:p>
          <a:p>
            <a:pPr lvl="1"/>
            <a:r>
              <a:rPr lang="en-US" dirty="0" smtClean="0"/>
              <a:t>MGA subsystem</a:t>
            </a:r>
          </a:p>
          <a:p>
            <a:pPr lvl="2"/>
            <a:r>
              <a:rPr lang="en-US" dirty="0" smtClean="0"/>
              <a:t>Provides torque to Vehicle</a:t>
            </a:r>
          </a:p>
          <a:p>
            <a:pPr lvl="2"/>
            <a:r>
              <a:rPr lang="en-US" dirty="0" smtClean="0"/>
              <a:t>Sends/Receives CAN messages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3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Initialization, Solver, Logging &amp; Visualization, and Driver</a:t>
            </a:r>
          </a:p>
        </p:txBody>
      </p:sp>
    </p:spTree>
    <p:extLst>
      <p:ext uri="{BB962C8B-B14F-4D97-AF65-F5344CB8AC3E}">
        <p14:creationId xmlns:p14="http://schemas.microsoft.com/office/powerpoint/2010/main" val="33426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/>
              <a:t>Create an initialization file for </a:t>
            </a:r>
            <a:r>
              <a:rPr lang="en-US" dirty="0" smtClean="0"/>
              <a:t>data management</a:t>
            </a:r>
          </a:p>
          <a:p>
            <a:pPr marL="400050"/>
            <a:r>
              <a:rPr lang="en-US" dirty="0"/>
              <a:t>Select the correct ODE </a:t>
            </a:r>
            <a:r>
              <a:rPr lang="en-US" dirty="0" smtClean="0"/>
              <a:t>solver</a:t>
            </a:r>
          </a:p>
          <a:p>
            <a:pPr marL="400050"/>
            <a:r>
              <a:rPr lang="en-US" dirty="0"/>
              <a:t>Create a Data Logging and </a:t>
            </a:r>
            <a:r>
              <a:rPr lang="en-US" dirty="0" smtClean="0"/>
              <a:t>Visualization subsystem</a:t>
            </a:r>
          </a:p>
          <a:p>
            <a:pPr marL="400050"/>
            <a:r>
              <a:rPr lang="en-US" dirty="0"/>
              <a:t>Create a Driver </a:t>
            </a:r>
            <a:r>
              <a:rPr lang="en-US" dirty="0" smtClean="0"/>
              <a:t>subsystem</a:t>
            </a:r>
          </a:p>
          <a:p>
            <a:pPr marL="400050"/>
            <a:r>
              <a:rPr lang="en-US" dirty="0"/>
              <a:t>Have the vehicle follow a drive </a:t>
            </a:r>
            <a:r>
              <a:rPr lang="en-US" dirty="0" smtClean="0"/>
              <a:t>cycle</a:t>
            </a:r>
          </a:p>
          <a:p>
            <a:pPr marL="400050"/>
            <a:r>
              <a:rPr lang="en-US" dirty="0"/>
              <a:t>Experiment with feedback gain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8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Save your previous model as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Series_Hybrid_le3_a</a:t>
            </a:r>
          </a:p>
          <a:p>
            <a:pPr marL="400050"/>
            <a:r>
              <a:rPr lang="en-US" dirty="0" smtClean="0"/>
              <a:t>Go to the System Level of the model</a:t>
            </a:r>
          </a:p>
          <a:p>
            <a:pPr marL="400050"/>
            <a:r>
              <a:rPr lang="en-US" dirty="0" smtClean="0"/>
              <a:t>Right click on any vacant white space on the model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Select Model Properties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Select the Callbacks tab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Click on the </a:t>
            </a:r>
            <a:r>
              <a:rPr lang="en-US" dirty="0" err="1" smtClean="0">
                <a:solidFill>
                  <a:srgbClr val="00B0F0"/>
                </a:solidFill>
              </a:rPr>
              <a:t>InitFcn</a:t>
            </a:r>
            <a:endParaRPr lang="en-US" dirty="0" smtClean="0">
              <a:solidFill>
                <a:srgbClr val="00B0F0"/>
              </a:solidFill>
            </a:endParaRP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Type </a:t>
            </a:r>
            <a:r>
              <a:rPr lang="en-US" dirty="0" smtClean="0">
                <a:solidFill>
                  <a:srgbClr val="00B0F0"/>
                </a:solidFill>
              </a:rPr>
              <a:t>Vehicle_Init_File_L3 </a:t>
            </a:r>
            <a:r>
              <a:rPr lang="en-US" dirty="0" smtClean="0">
                <a:solidFill>
                  <a:srgbClr val="00B0F0"/>
                </a:solidFill>
              </a:rPr>
              <a:t>in the second column</a:t>
            </a:r>
            <a:endParaRPr lang="en-US" dirty="0">
              <a:solidFill>
                <a:srgbClr val="00B0F0"/>
              </a:solidFill>
            </a:endParaRPr>
          </a:p>
          <a:p>
            <a:pPr marL="800100"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0250" y="1477962"/>
            <a:ext cx="52197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This is going to be a </a:t>
            </a:r>
            <a:r>
              <a:rPr lang="en-US" dirty="0" err="1" smtClean="0"/>
              <a:t>Matlab</a:t>
            </a:r>
            <a:r>
              <a:rPr lang="en-US" dirty="0" smtClean="0"/>
              <a:t> M-file which will automatically execute each time the model is run</a:t>
            </a:r>
          </a:p>
          <a:p>
            <a:pPr marL="400050"/>
            <a:r>
              <a:rPr lang="en-US" dirty="0" smtClean="0"/>
              <a:t>All of our component parameters will go in this file</a:t>
            </a:r>
          </a:p>
          <a:p>
            <a:pPr marL="400050"/>
            <a:r>
              <a:rPr lang="en-US" dirty="0" smtClean="0"/>
              <a:t>Start by going to the </a:t>
            </a:r>
            <a:r>
              <a:rPr lang="en-US" dirty="0" err="1" smtClean="0"/>
              <a:t>Matlab</a:t>
            </a:r>
            <a:r>
              <a:rPr lang="en-US" dirty="0" smtClean="0"/>
              <a:t> window</a:t>
            </a:r>
          </a:p>
          <a:p>
            <a:pPr marL="400050"/>
            <a:r>
              <a:rPr lang="en-US" dirty="0" smtClean="0"/>
              <a:t>Open file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Vehicle_Init_File_L3.m</a:t>
            </a:r>
            <a:endParaRPr lang="en-US" dirty="0">
              <a:solidFill>
                <a:srgbClr val="00B0F0"/>
              </a:solidFill>
            </a:endParaRPr>
          </a:p>
          <a:p>
            <a:pPr marL="800100"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1125" y="1516062"/>
            <a:ext cx="64579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We will replace the numeric values in the blocks with these variable names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This consolidates all key parameters into one location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Help prevent making mistakes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Tip: copy the variable names from the M-file and paste into the block to prevent spelling errors</a:t>
            </a:r>
          </a:p>
          <a:p>
            <a:pPr marL="400050"/>
            <a:r>
              <a:rPr lang="en-US" dirty="0" smtClean="0"/>
              <a:t>Update all relevant blocks</a:t>
            </a:r>
            <a:endParaRPr lang="en-US" dirty="0"/>
          </a:p>
          <a:p>
            <a:pPr marL="800100"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3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8119" y="1371600"/>
            <a:ext cx="756396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274424"/>
            <a:ext cx="7796462" cy="54864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 bwMode="auto">
          <a:xfrm>
            <a:off x="1905000" y="2133600"/>
            <a:ext cx="1066800" cy="304800"/>
          </a:xfrm>
          <a:prstGeom prst="wedgeRectCallout">
            <a:avLst>
              <a:gd name="adj1" fmla="val 104009"/>
              <a:gd name="adj2" fmla="val 7704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Torque Data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1152418" y="3702336"/>
            <a:ext cx="1253447" cy="630576"/>
          </a:xfrm>
          <a:prstGeom prst="wedgeRectCallout">
            <a:avLst>
              <a:gd name="adj1" fmla="val 131057"/>
              <a:gd name="adj2" fmla="val -60140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Fuel Consumption Data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9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ODE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While the Solver Configuration calls the hooks for solving the driveline angular momentum, an overall ODE solver must be specified</a:t>
            </a:r>
          </a:p>
          <a:p>
            <a:pPr marL="400050"/>
            <a:r>
              <a:rPr lang="en-US" dirty="0" smtClean="0"/>
              <a:t>Our model contains a set of stiff ODEs and as recommended by The </a:t>
            </a:r>
            <a:r>
              <a:rPr lang="en-US" dirty="0" err="1" smtClean="0"/>
              <a:t>MathWorks</a:t>
            </a:r>
            <a:r>
              <a:rPr lang="en-US" dirty="0" smtClean="0"/>
              <a:t>, best solver suited for this type of ODEs is ODE23t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ODE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As with the </a:t>
            </a:r>
            <a:r>
              <a:rPr lang="en-US" dirty="0" err="1" smtClean="0"/>
              <a:t>Init</a:t>
            </a:r>
            <a:r>
              <a:rPr lang="en-US" dirty="0" smtClean="0"/>
              <a:t> file, right click on the model background</a:t>
            </a:r>
          </a:p>
          <a:p>
            <a:pPr marL="400050"/>
            <a:r>
              <a:rPr lang="en-US" dirty="0" smtClean="0"/>
              <a:t>Select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Model Configuration Parameters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Solver: ode23t (mod. stiff/Trapezoidal)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Click OK</a:t>
            </a:r>
          </a:p>
          <a:p>
            <a:pPr marL="400050"/>
            <a:r>
              <a:rPr lang="en-US" dirty="0" smtClean="0"/>
              <a:t>Run the model and note how much faster it runs!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8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ODE Solver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379" y="1676400"/>
            <a:ext cx="8321441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/>
              <a:t>Let’s now create a subsystem to </a:t>
            </a:r>
            <a:r>
              <a:rPr lang="en-US" dirty="0" smtClean="0"/>
              <a:t>represent </a:t>
            </a:r>
            <a:r>
              <a:rPr lang="en-US" dirty="0"/>
              <a:t>the on-board data logger</a:t>
            </a:r>
            <a:endParaRPr lang="en-US" dirty="0" smtClean="0"/>
          </a:p>
          <a:p>
            <a:pPr marL="400050"/>
            <a:r>
              <a:rPr lang="en-US" dirty="0"/>
              <a:t>This will also be a good place for </a:t>
            </a:r>
            <a:r>
              <a:rPr lang="en-US" dirty="0" smtClean="0"/>
              <a:t>having </a:t>
            </a:r>
            <a:r>
              <a:rPr lang="en-US" dirty="0"/>
              <a:t>all the </a:t>
            </a:r>
            <a:r>
              <a:rPr lang="en-US" dirty="0" smtClean="0"/>
              <a:t>visualization</a:t>
            </a:r>
          </a:p>
          <a:p>
            <a:pPr marL="400050"/>
            <a:r>
              <a:rPr lang="en-US" dirty="0"/>
              <a:t>First, go to the Vehicle subsystem </a:t>
            </a:r>
            <a:r>
              <a:rPr lang="en-US" dirty="0" smtClean="0"/>
              <a:t>and </a:t>
            </a:r>
            <a:r>
              <a:rPr lang="en-US" dirty="0"/>
              <a:t>delete the </a:t>
            </a:r>
            <a:r>
              <a:rPr lang="en-US" dirty="0">
                <a:solidFill>
                  <a:srgbClr val="FF0000"/>
                </a:solidFill>
              </a:rPr>
              <a:t>Scope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pPr marL="800100" lvl="1"/>
            <a:r>
              <a:rPr lang="en-US" dirty="0">
                <a:solidFill>
                  <a:srgbClr val="00B0F0"/>
                </a:solidFill>
              </a:rPr>
              <a:t>Having scopes in the model is bad for </a:t>
            </a:r>
            <a:r>
              <a:rPr lang="en-US" dirty="0" smtClean="0">
                <a:solidFill>
                  <a:srgbClr val="00B0F0"/>
                </a:solidFill>
              </a:rPr>
              <a:t>auto-code generation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pPr marL="400050"/>
            <a:r>
              <a:rPr lang="en-US" dirty="0" smtClean="0"/>
              <a:t>Drag a new </a:t>
            </a:r>
            <a:r>
              <a:rPr lang="en-US" dirty="0" smtClean="0">
                <a:solidFill>
                  <a:srgbClr val="FF0000"/>
                </a:solidFill>
              </a:rPr>
              <a:t>Subsystem </a:t>
            </a:r>
            <a:r>
              <a:rPr lang="en-US" dirty="0" smtClean="0"/>
              <a:t>into the Plant level of the model</a:t>
            </a:r>
          </a:p>
          <a:p>
            <a:pPr marL="400050"/>
            <a:r>
              <a:rPr lang="en-US" dirty="0"/>
              <a:t>Rename it Logging &amp; </a:t>
            </a:r>
            <a:r>
              <a:rPr lang="en-US" dirty="0" smtClean="0"/>
              <a:t>Visualization</a:t>
            </a:r>
          </a:p>
          <a:p>
            <a:pPr marL="400050"/>
            <a:r>
              <a:rPr lang="en-US" dirty="0"/>
              <a:t>Rename the </a:t>
            </a:r>
            <a:r>
              <a:rPr lang="en-US" dirty="0">
                <a:solidFill>
                  <a:srgbClr val="FF0000"/>
                </a:solidFill>
              </a:rPr>
              <a:t>In1</a:t>
            </a:r>
            <a:r>
              <a:rPr lang="en-US" dirty="0"/>
              <a:t> block to System </a:t>
            </a:r>
            <a:r>
              <a:rPr lang="en-US" dirty="0" smtClean="0"/>
              <a:t>Signals</a:t>
            </a:r>
          </a:p>
          <a:p>
            <a:pPr marL="400050"/>
            <a:r>
              <a:rPr lang="en-US" dirty="0" smtClean="0"/>
              <a:t>Delete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Out1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pPr marL="800100" lvl="1"/>
            <a:r>
              <a:rPr lang="en-US" dirty="0">
                <a:solidFill>
                  <a:srgbClr val="00B0F0"/>
                </a:solidFill>
              </a:rPr>
              <a:t>The logger does not send any </a:t>
            </a:r>
            <a:r>
              <a:rPr lang="en-US" dirty="0" smtClean="0">
                <a:solidFill>
                  <a:srgbClr val="00B0F0"/>
                </a:solidFill>
              </a:rPr>
              <a:t>diagnostics</a:t>
            </a:r>
          </a:p>
          <a:p>
            <a:pPr marL="400050"/>
            <a:r>
              <a:rPr lang="en-US" dirty="0"/>
              <a:t>Drag a </a:t>
            </a:r>
            <a:r>
              <a:rPr lang="en-US" dirty="0">
                <a:solidFill>
                  <a:srgbClr val="FF0000"/>
                </a:solidFill>
              </a:rPr>
              <a:t>Bus Selector </a:t>
            </a:r>
            <a:r>
              <a:rPr lang="en-US" dirty="0"/>
              <a:t>into the </a:t>
            </a:r>
            <a:r>
              <a:rPr lang="en-US" dirty="0" smtClean="0"/>
              <a:t>subsystem</a:t>
            </a:r>
          </a:p>
          <a:p>
            <a:pPr marL="400050"/>
            <a:r>
              <a:rPr lang="en-US" dirty="0" smtClean="0"/>
              <a:t>Go back into the Plant level of the model</a:t>
            </a:r>
          </a:p>
          <a:p>
            <a:pPr marL="400050"/>
            <a:r>
              <a:rPr lang="en-US" dirty="0" smtClean="0"/>
              <a:t>Copy a System Signals </a:t>
            </a:r>
            <a:r>
              <a:rPr lang="en-US" dirty="0" smtClean="0">
                <a:solidFill>
                  <a:srgbClr val="FF0000"/>
                </a:solidFill>
              </a:rPr>
              <a:t>From</a:t>
            </a:r>
            <a:r>
              <a:rPr lang="en-US" dirty="0" smtClean="0"/>
              <a:t> block and connect it to System Signals of </a:t>
            </a:r>
            <a:r>
              <a:rPr lang="en-US" dirty="0"/>
              <a:t>Logging &amp; </a:t>
            </a:r>
            <a:r>
              <a:rPr lang="en-US" dirty="0" smtClean="0"/>
              <a:t>Visualization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5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448" y="1600200"/>
            <a:ext cx="7077075" cy="4448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625" y="1447800"/>
            <a:ext cx="847294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pPr marL="400050"/>
            <a:r>
              <a:rPr lang="en-US" dirty="0" smtClean="0"/>
              <a:t>In the </a:t>
            </a:r>
            <a:r>
              <a:rPr lang="en-US" dirty="0"/>
              <a:t>Logging &amp; Visualization </a:t>
            </a:r>
            <a:r>
              <a:rPr lang="en-US" dirty="0" smtClean="0"/>
              <a:t>subsystem</a:t>
            </a:r>
          </a:p>
          <a:p>
            <a:pPr marL="400050"/>
            <a:r>
              <a:rPr lang="en-US" dirty="0" smtClean="0"/>
              <a:t>Double click on the </a:t>
            </a:r>
            <a:r>
              <a:rPr lang="en-US" dirty="0" smtClean="0">
                <a:solidFill>
                  <a:srgbClr val="FF0000"/>
                </a:solidFill>
              </a:rPr>
              <a:t>Bus Selector </a:t>
            </a:r>
            <a:r>
              <a:rPr lang="en-US" dirty="0" smtClean="0"/>
              <a:t>block </a:t>
            </a:r>
          </a:p>
          <a:p>
            <a:pPr marL="400050"/>
            <a:r>
              <a:rPr lang="en-US" dirty="0" smtClean="0"/>
              <a:t>In the Selected signals column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Click on signal1 and then Remove</a:t>
            </a:r>
          </a:p>
          <a:p>
            <a:pPr marL="800100" lvl="1"/>
            <a:r>
              <a:rPr lang="en-US" dirty="0">
                <a:solidFill>
                  <a:srgbClr val="00B0F0"/>
                </a:solidFill>
              </a:rPr>
              <a:t>Click on signal1 and then Remove</a:t>
            </a:r>
          </a:p>
          <a:p>
            <a:pPr marL="400050"/>
            <a:r>
              <a:rPr lang="en-US" dirty="0" smtClean="0"/>
              <a:t>In the Signals in the bus column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Click on </a:t>
            </a:r>
            <a:r>
              <a:rPr lang="en-US" dirty="0" err="1">
                <a:solidFill>
                  <a:srgbClr val="00B0F0"/>
                </a:solidFill>
              </a:rPr>
              <a:t>Driver_Diagnostics</a:t>
            </a:r>
            <a:r>
              <a:rPr lang="en-US" dirty="0">
                <a:solidFill>
                  <a:srgbClr val="00B0F0"/>
                </a:solidFill>
              </a:rPr>
              <a:t> and then </a:t>
            </a:r>
            <a:r>
              <a:rPr lang="en-US" dirty="0" smtClean="0">
                <a:solidFill>
                  <a:srgbClr val="00B0F0"/>
                </a:solidFill>
              </a:rPr>
              <a:t>Select</a:t>
            </a:r>
          </a:p>
          <a:p>
            <a:pPr marL="800100" lvl="1"/>
            <a:r>
              <a:rPr lang="en-US" dirty="0">
                <a:solidFill>
                  <a:srgbClr val="00B0F0"/>
                </a:solidFill>
              </a:rPr>
              <a:t>Click on </a:t>
            </a:r>
            <a:r>
              <a:rPr lang="en-US" dirty="0" err="1">
                <a:solidFill>
                  <a:srgbClr val="00B0F0"/>
                </a:solidFill>
              </a:rPr>
              <a:t>Plant_Diagnostics</a:t>
            </a:r>
            <a:r>
              <a:rPr lang="en-US" dirty="0">
                <a:solidFill>
                  <a:srgbClr val="00B0F0"/>
                </a:solidFill>
              </a:rPr>
              <a:t> and then </a:t>
            </a:r>
            <a:r>
              <a:rPr lang="en-US" dirty="0" smtClean="0">
                <a:solidFill>
                  <a:srgbClr val="00B0F0"/>
                </a:solidFill>
              </a:rPr>
              <a:t>Select</a:t>
            </a:r>
          </a:p>
          <a:p>
            <a:pPr marL="800100" lvl="1"/>
            <a:r>
              <a:rPr lang="en-US" dirty="0">
                <a:solidFill>
                  <a:srgbClr val="00B0F0"/>
                </a:solidFill>
              </a:rPr>
              <a:t>Click on </a:t>
            </a:r>
            <a:r>
              <a:rPr lang="en-US" dirty="0" err="1">
                <a:solidFill>
                  <a:srgbClr val="00B0F0"/>
                </a:solidFill>
              </a:rPr>
              <a:t>Controller_Diagnostics</a:t>
            </a:r>
            <a:r>
              <a:rPr lang="en-US" dirty="0">
                <a:solidFill>
                  <a:srgbClr val="00B0F0"/>
                </a:solidFill>
              </a:rPr>
              <a:t> and </a:t>
            </a:r>
            <a:r>
              <a:rPr lang="en-US" dirty="0" smtClean="0">
                <a:solidFill>
                  <a:srgbClr val="00B0F0"/>
                </a:solidFill>
              </a:rPr>
              <a:t>then select</a:t>
            </a:r>
          </a:p>
          <a:p>
            <a:pPr marL="400050"/>
            <a:r>
              <a:rPr lang="en-US" dirty="0" smtClean="0"/>
              <a:t>Click OK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3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8712" y="1671637"/>
            <a:ext cx="6962775" cy="4505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0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Drag in three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 blocks and name </a:t>
            </a:r>
            <a:r>
              <a:rPr lang="en-US" dirty="0" smtClean="0"/>
              <a:t>them </a:t>
            </a:r>
            <a:r>
              <a:rPr lang="en-US" dirty="0" err="1" smtClean="0"/>
              <a:t>Driver_Diagnostics</a:t>
            </a:r>
            <a:r>
              <a:rPr lang="en-US" dirty="0"/>
              <a:t>, </a:t>
            </a:r>
            <a:r>
              <a:rPr lang="en-US" dirty="0" err="1" smtClean="0"/>
              <a:t>Plant_Diagnostics</a:t>
            </a:r>
            <a:r>
              <a:rPr lang="en-US" dirty="0" smtClean="0"/>
              <a:t>, and </a:t>
            </a:r>
            <a:r>
              <a:rPr lang="en-US" dirty="0" err="1" smtClean="0"/>
              <a:t>Controller_Signals</a:t>
            </a:r>
            <a:endParaRPr lang="en-US" dirty="0" smtClean="0"/>
          </a:p>
          <a:p>
            <a:r>
              <a:rPr lang="en-US" dirty="0"/>
              <a:t>Wire them to the </a:t>
            </a:r>
            <a:r>
              <a:rPr lang="en-US" dirty="0">
                <a:solidFill>
                  <a:srgbClr val="FF0000"/>
                </a:solidFill>
              </a:rPr>
              <a:t>Bus </a:t>
            </a:r>
            <a:r>
              <a:rPr lang="en-US" dirty="0" smtClean="0">
                <a:solidFill>
                  <a:srgbClr val="FF0000"/>
                </a:solidFill>
              </a:rPr>
              <a:t>Selector</a:t>
            </a:r>
          </a:p>
          <a:p>
            <a:r>
              <a:rPr lang="en-US" dirty="0"/>
              <a:t>Drag in three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smtClean="0"/>
              <a:t>blocks</a:t>
            </a:r>
          </a:p>
          <a:p>
            <a:r>
              <a:rPr lang="en-US" dirty="0">
                <a:solidFill>
                  <a:srgbClr val="FF0000"/>
                </a:solidFill>
              </a:rPr>
              <a:t>Terminate</a:t>
            </a:r>
            <a:r>
              <a:rPr lang="en-US" dirty="0"/>
              <a:t> the </a:t>
            </a:r>
            <a:r>
              <a:rPr lang="en-US" dirty="0" err="1"/>
              <a:t>Driver_Diagnostics</a:t>
            </a:r>
            <a:r>
              <a:rPr lang="en-US" dirty="0"/>
              <a:t> and </a:t>
            </a:r>
            <a:r>
              <a:rPr lang="en-US" dirty="0" smtClean="0"/>
              <a:t>the </a:t>
            </a:r>
            <a:r>
              <a:rPr lang="en-US" dirty="0" err="1" smtClean="0"/>
              <a:t>Controller_Signals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smtClean="0"/>
              <a:t>blocks</a:t>
            </a:r>
          </a:p>
          <a:p>
            <a:r>
              <a:rPr lang="en-US" dirty="0"/>
              <a:t>Drag in a </a:t>
            </a:r>
            <a:r>
              <a:rPr lang="en-US" dirty="0">
                <a:solidFill>
                  <a:srgbClr val="FF0000"/>
                </a:solidFill>
              </a:rPr>
              <a:t>Bus Selector</a:t>
            </a:r>
            <a:r>
              <a:rPr lang="en-US" dirty="0"/>
              <a:t> and wire it to </a:t>
            </a:r>
            <a:r>
              <a:rPr lang="en-US" dirty="0" smtClean="0"/>
              <a:t>the </a:t>
            </a:r>
            <a:r>
              <a:rPr lang="en-US" dirty="0" err="1" smtClean="0"/>
              <a:t>Plant_Diagnostics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block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1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Logging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1227334"/>
            <a:ext cx="6166082" cy="5486400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 bwMode="auto">
          <a:xfrm>
            <a:off x="4191000" y="1752600"/>
            <a:ext cx="1066800" cy="457200"/>
          </a:xfrm>
          <a:prstGeom prst="wedgeRectCallout">
            <a:avLst>
              <a:gd name="adj1" fmla="val 104009"/>
              <a:gd name="adj2" fmla="val 4109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Plotted Data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7156682" y="4419600"/>
            <a:ext cx="1066800" cy="457200"/>
          </a:xfrm>
          <a:prstGeom prst="wedgeRectCallout">
            <a:avLst>
              <a:gd name="adj1" fmla="val -68383"/>
              <a:gd name="adj2" fmla="val 5682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Logged Data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6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Double click on the </a:t>
            </a:r>
            <a:r>
              <a:rPr lang="en-US" dirty="0">
                <a:solidFill>
                  <a:srgbClr val="FF0000"/>
                </a:solidFill>
              </a:rPr>
              <a:t>Bus </a:t>
            </a:r>
            <a:r>
              <a:rPr lang="en-US" dirty="0" smtClean="0">
                <a:solidFill>
                  <a:srgbClr val="FF0000"/>
                </a:solidFill>
              </a:rPr>
              <a:t>Selector</a:t>
            </a:r>
          </a:p>
          <a:p>
            <a:r>
              <a:rPr lang="en-US" dirty="0"/>
              <a:t>Remove signal1 and </a:t>
            </a:r>
            <a:r>
              <a:rPr lang="en-US" dirty="0" smtClean="0"/>
              <a:t>signal2</a:t>
            </a:r>
          </a:p>
          <a:p>
            <a:r>
              <a:rPr lang="en-US" dirty="0"/>
              <a:t>Select the </a:t>
            </a:r>
            <a:r>
              <a:rPr lang="en-US" dirty="0" err="1"/>
              <a:t>Vehicle_Diagnostics</a:t>
            </a:r>
            <a:r>
              <a:rPr lang="en-US" dirty="0"/>
              <a:t> and </a:t>
            </a:r>
            <a:r>
              <a:rPr lang="en-US" dirty="0" smtClean="0"/>
              <a:t>the </a:t>
            </a:r>
            <a:r>
              <a:rPr lang="en-US" dirty="0" err="1"/>
              <a:t>MGA_Diagnostics</a:t>
            </a:r>
            <a:r>
              <a:rPr lang="en-US" dirty="0"/>
              <a:t> </a:t>
            </a:r>
            <a:r>
              <a:rPr lang="en-US" dirty="0" smtClean="0"/>
              <a:t>signals</a:t>
            </a:r>
          </a:p>
          <a:p>
            <a:r>
              <a:rPr lang="en-US" dirty="0"/>
              <a:t>Drag in two more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 </a:t>
            </a:r>
            <a:r>
              <a:rPr lang="en-US" dirty="0" smtClean="0"/>
              <a:t>blocks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Connect </a:t>
            </a:r>
            <a:r>
              <a:rPr lang="en-US" dirty="0" smtClean="0">
                <a:solidFill>
                  <a:srgbClr val="00B0F0"/>
                </a:solidFill>
              </a:rPr>
              <a:t>them </a:t>
            </a:r>
            <a:r>
              <a:rPr lang="en-US" dirty="0">
                <a:solidFill>
                  <a:srgbClr val="00B0F0"/>
                </a:solidFill>
              </a:rPr>
              <a:t>to the Bus </a:t>
            </a:r>
            <a:r>
              <a:rPr lang="en-US" dirty="0" smtClean="0">
                <a:solidFill>
                  <a:srgbClr val="00B0F0"/>
                </a:solidFill>
              </a:rPr>
              <a:t>Selector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Name them </a:t>
            </a:r>
            <a:r>
              <a:rPr lang="en-US" dirty="0" smtClean="0">
                <a:solidFill>
                  <a:srgbClr val="00B0F0"/>
                </a:solidFill>
              </a:rPr>
              <a:t>accordingly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Color them accordingly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23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8402" y="1371600"/>
            <a:ext cx="638339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Drag in two more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Bus </a:t>
            </a:r>
            <a:r>
              <a:rPr lang="en-US" dirty="0" smtClean="0">
                <a:solidFill>
                  <a:srgbClr val="FF0000"/>
                </a:solidFill>
              </a:rPr>
              <a:t>Selector </a:t>
            </a:r>
            <a:r>
              <a:rPr lang="en-US" dirty="0" smtClean="0"/>
              <a:t>blocks</a:t>
            </a:r>
          </a:p>
          <a:p>
            <a:r>
              <a:rPr lang="en-US" dirty="0" smtClean="0"/>
              <a:t>Select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Vehicle_Diagnostics</a:t>
            </a:r>
            <a:r>
              <a:rPr lang="en-US" dirty="0">
                <a:solidFill>
                  <a:srgbClr val="00B0F0"/>
                </a:solidFill>
              </a:rPr>
              <a:t> - first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</a:t>
            </a:r>
          </a:p>
          <a:p>
            <a:pPr lvl="1"/>
            <a:r>
              <a:rPr lang="en-US" dirty="0" err="1" smtClean="0">
                <a:solidFill>
                  <a:srgbClr val="00B0F0"/>
                </a:solidFill>
              </a:rPr>
              <a:t>MGA_Diagnostics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– second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</a:t>
            </a:r>
          </a:p>
          <a:p>
            <a:r>
              <a:rPr lang="en-US" dirty="0"/>
              <a:t>Connect the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blocks to the </a:t>
            </a:r>
            <a:r>
              <a:rPr lang="en-US" dirty="0" smtClean="0">
                <a:solidFill>
                  <a:srgbClr val="FF0000"/>
                </a:solidFill>
              </a:rPr>
              <a:t>Bus </a:t>
            </a:r>
            <a:r>
              <a:rPr lang="en-US" dirty="0">
                <a:solidFill>
                  <a:srgbClr val="FF0000"/>
                </a:solidFill>
              </a:rPr>
              <a:t>Selector </a:t>
            </a:r>
            <a:r>
              <a:rPr lang="en-US" dirty="0" smtClean="0"/>
              <a:t>blocks</a:t>
            </a:r>
          </a:p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Bus Selector </a:t>
            </a:r>
            <a:r>
              <a:rPr lang="en-US" dirty="0"/>
              <a:t>blocks to select </a:t>
            </a:r>
            <a:r>
              <a:rPr lang="en-US" dirty="0" smtClean="0"/>
              <a:t>all signals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852" y="1219200"/>
            <a:ext cx="8294496" cy="5032375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7534710" y="5105400"/>
            <a:ext cx="1210112" cy="304800"/>
          </a:xfrm>
          <a:prstGeom prst="wedgeRectCallout">
            <a:avLst>
              <a:gd name="adj1" fmla="val -76159"/>
              <a:gd name="adj2" fmla="val -7384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One Signal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7687849" y="3430587"/>
            <a:ext cx="1210112" cy="304800"/>
          </a:xfrm>
          <a:prstGeom prst="wedgeRectCallout">
            <a:avLst>
              <a:gd name="adj1" fmla="val -89615"/>
              <a:gd name="adj2" fmla="val 13985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Two Signals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 smtClean="0"/>
              <a:t>From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Simulink / Sinks</a:t>
            </a:r>
          </a:p>
          <a:p>
            <a:r>
              <a:rPr lang="en-US" dirty="0" smtClean="0"/>
              <a:t>Drag in a </a:t>
            </a:r>
            <a:r>
              <a:rPr lang="en-US" dirty="0" smtClean="0">
                <a:solidFill>
                  <a:srgbClr val="FF0000"/>
                </a:solidFill>
              </a:rPr>
              <a:t>To Workspace </a:t>
            </a:r>
            <a:r>
              <a:rPr lang="en-US" dirty="0" smtClean="0"/>
              <a:t>block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This will write the desired signal values to </a:t>
            </a:r>
            <a:r>
              <a:rPr lang="en-US" dirty="0" smtClean="0">
                <a:solidFill>
                  <a:srgbClr val="00B0F0"/>
                </a:solidFill>
              </a:rPr>
              <a:t>an </a:t>
            </a:r>
            <a:r>
              <a:rPr lang="en-US" dirty="0">
                <a:solidFill>
                  <a:srgbClr val="00B0F0"/>
                </a:solidFill>
              </a:rPr>
              <a:t>array for review when the simulation is </a:t>
            </a:r>
            <a:r>
              <a:rPr lang="en-US" dirty="0" smtClean="0">
                <a:solidFill>
                  <a:srgbClr val="00B0F0"/>
                </a:solidFill>
              </a:rPr>
              <a:t>done</a:t>
            </a:r>
          </a:p>
          <a:p>
            <a:r>
              <a:rPr lang="en-US" dirty="0"/>
              <a:t>Double click on the </a:t>
            </a:r>
            <a:r>
              <a:rPr lang="en-US" dirty="0">
                <a:solidFill>
                  <a:srgbClr val="FF0000"/>
                </a:solidFill>
              </a:rPr>
              <a:t>To Workspace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Make the following </a:t>
            </a:r>
            <a:r>
              <a:rPr lang="en-US" dirty="0" smtClean="0">
                <a:solidFill>
                  <a:srgbClr val="00B0F0"/>
                </a:solidFill>
              </a:rPr>
              <a:t>changes</a:t>
            </a:r>
          </a:p>
          <a:p>
            <a:pPr lvl="2"/>
            <a:r>
              <a:rPr lang="en-US" dirty="0">
                <a:solidFill>
                  <a:srgbClr val="00B0F0"/>
                </a:solidFill>
              </a:rPr>
              <a:t>Variable name - </a:t>
            </a:r>
            <a:r>
              <a:rPr lang="en-US" dirty="0" err="1" smtClean="0">
                <a:solidFill>
                  <a:srgbClr val="00B0F0"/>
                </a:solidFill>
              </a:rPr>
              <a:t>Vehicle_Speed_mph</a:t>
            </a:r>
            <a:endParaRPr lang="en-US" dirty="0" smtClean="0">
              <a:solidFill>
                <a:srgbClr val="00B0F0"/>
              </a:solidFill>
            </a:endParaRPr>
          </a:p>
          <a:p>
            <a:pPr lvl="2"/>
            <a:r>
              <a:rPr lang="en-US" dirty="0">
                <a:solidFill>
                  <a:srgbClr val="00B0F0"/>
                </a:solidFill>
              </a:rPr>
              <a:t>Sample time - </a:t>
            </a:r>
            <a:r>
              <a:rPr lang="en-US" dirty="0" err="1" smtClean="0">
                <a:solidFill>
                  <a:srgbClr val="00B0F0"/>
                </a:solidFill>
              </a:rPr>
              <a:t>Logging_Sample_Time_s</a:t>
            </a:r>
            <a:endParaRPr lang="en-US" dirty="0" smtClean="0">
              <a:solidFill>
                <a:srgbClr val="00B0F0"/>
              </a:solidFill>
            </a:endParaRPr>
          </a:p>
          <a:p>
            <a:pPr lvl="2"/>
            <a:r>
              <a:rPr lang="en-US" dirty="0">
                <a:solidFill>
                  <a:srgbClr val="00B0F0"/>
                </a:solidFill>
              </a:rPr>
              <a:t>Save format </a:t>
            </a:r>
            <a:r>
              <a:rPr lang="en-US" dirty="0" smtClean="0">
                <a:solidFill>
                  <a:srgbClr val="00B0F0"/>
                </a:solidFill>
              </a:rPr>
              <a:t>– Array</a:t>
            </a:r>
          </a:p>
          <a:p>
            <a:r>
              <a:rPr lang="en-US" dirty="0" smtClean="0"/>
              <a:t>Update the input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79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365068"/>
            <a:ext cx="8763000" cy="47406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685800" y="5105400"/>
            <a:ext cx="2057400" cy="457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5562600" y="3810000"/>
            <a:ext cx="1519456" cy="457200"/>
          </a:xfrm>
          <a:prstGeom prst="wedgeRectCallout">
            <a:avLst>
              <a:gd name="adj1" fmla="val -84669"/>
              <a:gd name="adj2" fmla="val 7135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Very important: Don’t forget this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Connect the </a:t>
            </a:r>
            <a:r>
              <a:rPr lang="en-US" dirty="0">
                <a:solidFill>
                  <a:srgbClr val="FF0000"/>
                </a:solidFill>
              </a:rPr>
              <a:t>To Workspace </a:t>
            </a:r>
            <a:r>
              <a:rPr lang="en-US" dirty="0"/>
              <a:t>block to </a:t>
            </a:r>
            <a:r>
              <a:rPr lang="en-US" dirty="0" smtClean="0"/>
              <a:t>the </a:t>
            </a:r>
            <a:r>
              <a:rPr lang="en-US" dirty="0">
                <a:solidFill>
                  <a:srgbClr val="FF0000"/>
                </a:solidFill>
              </a:rPr>
              <a:t>Bus </a:t>
            </a:r>
            <a:r>
              <a:rPr lang="en-US" dirty="0" smtClean="0">
                <a:solidFill>
                  <a:srgbClr val="FF0000"/>
                </a:solidFill>
              </a:rPr>
              <a:t>Selector</a:t>
            </a:r>
          </a:p>
          <a:p>
            <a:r>
              <a:rPr lang="en-US" dirty="0"/>
              <a:t>Repeat for the remaining signals </a:t>
            </a:r>
            <a:r>
              <a:rPr lang="en-US" dirty="0" smtClean="0"/>
              <a:t>coming from the Plant</a:t>
            </a:r>
          </a:p>
          <a:p>
            <a:r>
              <a:rPr lang="en-US" dirty="0"/>
              <a:t>Color everything accordingly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447800"/>
            <a:ext cx="8763000" cy="484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Rather than using Scope blocks, we </a:t>
            </a:r>
            <a:r>
              <a:rPr lang="en-US" dirty="0" smtClean="0"/>
              <a:t>will </a:t>
            </a:r>
            <a:r>
              <a:rPr lang="en-US" dirty="0"/>
              <a:t>use the Signal and Scope Manager </a:t>
            </a:r>
            <a:r>
              <a:rPr lang="en-US" dirty="0" smtClean="0"/>
              <a:t>to </a:t>
            </a:r>
            <a:r>
              <a:rPr lang="en-US" dirty="0"/>
              <a:t>view the </a:t>
            </a:r>
            <a:r>
              <a:rPr lang="en-US" dirty="0" smtClean="0"/>
              <a:t>signals</a:t>
            </a:r>
          </a:p>
          <a:p>
            <a:r>
              <a:rPr lang="en-US" dirty="0"/>
              <a:t>Right click on the </a:t>
            </a:r>
            <a:r>
              <a:rPr lang="en-US" dirty="0" err="1" smtClean="0"/>
              <a:t>Vehicle_Speed_mph</a:t>
            </a:r>
            <a:r>
              <a:rPr lang="en-US" dirty="0" smtClean="0"/>
              <a:t> </a:t>
            </a:r>
            <a:r>
              <a:rPr lang="en-US" dirty="0"/>
              <a:t>signal and </a:t>
            </a:r>
            <a:r>
              <a:rPr lang="en-US" dirty="0" smtClean="0"/>
              <a:t>select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Create &amp; Connect </a:t>
            </a:r>
            <a:r>
              <a:rPr lang="en-US" dirty="0" smtClean="0">
                <a:solidFill>
                  <a:srgbClr val="00B0F0"/>
                </a:solidFill>
              </a:rPr>
              <a:t>Viewer / Simulink / Scope</a:t>
            </a:r>
          </a:p>
          <a:p>
            <a:pPr lvl="1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4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85517"/>
            <a:ext cx="8763000" cy="489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Driver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343367"/>
            <a:ext cx="8763000" cy="478404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>
            <a:off x="2819400" y="2438400"/>
            <a:ext cx="1066800" cy="457200"/>
          </a:xfrm>
          <a:prstGeom prst="wedgeRectCallout">
            <a:avLst>
              <a:gd name="adj1" fmla="val -43343"/>
              <a:gd name="adj2" fmla="val 8378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Speed Trace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2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Note the </a:t>
            </a:r>
            <a:r>
              <a:rPr lang="en-US" dirty="0" smtClean="0"/>
              <a:t>scope figure </a:t>
            </a:r>
            <a:r>
              <a:rPr lang="en-US" dirty="0"/>
              <a:t>on </a:t>
            </a:r>
            <a:r>
              <a:rPr lang="en-US" dirty="0" smtClean="0"/>
              <a:t>the </a:t>
            </a:r>
            <a:r>
              <a:rPr lang="en-US" dirty="0" err="1"/>
              <a:t>Vehicle_Speed_mph</a:t>
            </a:r>
            <a:r>
              <a:rPr lang="en-US" dirty="0"/>
              <a:t> signal – that </a:t>
            </a:r>
            <a:r>
              <a:rPr lang="en-US" dirty="0" smtClean="0"/>
              <a:t>denotes </a:t>
            </a:r>
            <a:r>
              <a:rPr lang="en-US" dirty="0"/>
              <a:t>that the signal is being scoped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29" y="2438400"/>
            <a:ext cx="7425424" cy="41148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6388768" y="2971800"/>
            <a:ext cx="1295400" cy="304800"/>
          </a:xfrm>
          <a:prstGeom prst="wedgeRectCallout">
            <a:avLst>
              <a:gd name="adj1" fmla="val -56805"/>
              <a:gd name="adj2" fmla="val 14635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Scope figure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41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The Driver subsystem will be our </a:t>
            </a:r>
            <a:r>
              <a:rPr lang="en-US" dirty="0" smtClean="0"/>
              <a:t>first </a:t>
            </a:r>
            <a:r>
              <a:rPr lang="en-US" dirty="0"/>
              <a:t>proportional feedback </a:t>
            </a:r>
            <a:r>
              <a:rPr lang="en-US" dirty="0" smtClean="0"/>
              <a:t>loop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vehicle will be at a certain </a:t>
            </a:r>
            <a:r>
              <a:rPr lang="en-US" dirty="0" smtClean="0">
                <a:solidFill>
                  <a:srgbClr val="00B0F0"/>
                </a:solidFill>
              </a:rPr>
              <a:t>speed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driver will want to go a different </a:t>
            </a:r>
            <a:r>
              <a:rPr lang="en-US" dirty="0" smtClean="0">
                <a:solidFill>
                  <a:srgbClr val="00B0F0"/>
                </a:solidFill>
              </a:rPr>
              <a:t>speed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driver will send a torque request (-1 to 1</a:t>
            </a:r>
            <a:r>
              <a:rPr lang="en-US" dirty="0" smtClean="0">
                <a:solidFill>
                  <a:srgbClr val="00B0F0"/>
                </a:solidFill>
              </a:rPr>
              <a:t>) </a:t>
            </a:r>
            <a:r>
              <a:rPr lang="en-US" dirty="0">
                <a:solidFill>
                  <a:srgbClr val="00B0F0"/>
                </a:solidFill>
              </a:rPr>
              <a:t>to the </a:t>
            </a:r>
            <a:r>
              <a:rPr lang="en-US" dirty="0" smtClean="0">
                <a:solidFill>
                  <a:srgbClr val="00B0F0"/>
                </a:solidFill>
              </a:rPr>
              <a:t>controller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vehicle will change </a:t>
            </a:r>
            <a:r>
              <a:rPr lang="en-US" dirty="0" smtClean="0">
                <a:solidFill>
                  <a:srgbClr val="00B0F0"/>
                </a:solidFill>
              </a:rPr>
              <a:t>speed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Repeat for the duration of the drive cycle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Save the model as </a:t>
            </a:r>
            <a:r>
              <a:rPr lang="en-US" dirty="0" smtClean="0"/>
              <a:t>Series_Hybrid_le3_b</a:t>
            </a:r>
          </a:p>
          <a:p>
            <a:r>
              <a:rPr lang="en-US" dirty="0"/>
              <a:t>Use the Model Browser to go into </a:t>
            </a:r>
            <a:r>
              <a:rPr lang="en-US" dirty="0" smtClean="0"/>
              <a:t>the </a:t>
            </a:r>
            <a:r>
              <a:rPr lang="en-US" dirty="0"/>
              <a:t>established Driver </a:t>
            </a:r>
            <a:r>
              <a:rPr lang="en-US" dirty="0" smtClean="0"/>
              <a:t>subsystem</a:t>
            </a:r>
          </a:p>
          <a:p>
            <a:r>
              <a:rPr lang="en-US" dirty="0"/>
              <a:t>Drag in a </a:t>
            </a:r>
            <a:r>
              <a:rPr lang="en-US" dirty="0">
                <a:solidFill>
                  <a:srgbClr val="FF0000"/>
                </a:solidFill>
              </a:rPr>
              <a:t>Bus Selector</a:t>
            </a:r>
            <a:r>
              <a:rPr lang="en-US" dirty="0"/>
              <a:t>, a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, and </a:t>
            </a:r>
            <a:r>
              <a:rPr lang="en-US" dirty="0" smtClean="0"/>
              <a:t>a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/>
              <a:t>Delete the </a:t>
            </a:r>
            <a:r>
              <a:rPr lang="en-US" dirty="0">
                <a:solidFill>
                  <a:srgbClr val="FF0000"/>
                </a:solidFill>
              </a:rPr>
              <a:t>Terminator</a:t>
            </a:r>
            <a:r>
              <a:rPr lang="en-US" dirty="0"/>
              <a:t> and connect </a:t>
            </a:r>
            <a:r>
              <a:rPr lang="en-US" dirty="0" smtClean="0"/>
              <a:t>the </a:t>
            </a:r>
            <a:r>
              <a:rPr lang="en-US" dirty="0">
                <a:solidFill>
                  <a:srgbClr val="FF0000"/>
                </a:solidFill>
              </a:rPr>
              <a:t>Bus Selector </a:t>
            </a:r>
            <a:r>
              <a:rPr lang="en-US" dirty="0" smtClean="0"/>
              <a:t>block</a:t>
            </a:r>
          </a:p>
          <a:p>
            <a:r>
              <a:rPr lang="en-US" dirty="0"/>
              <a:t>Select the </a:t>
            </a:r>
            <a:r>
              <a:rPr lang="en-US" dirty="0" err="1"/>
              <a:t>Vehicle_Speed_mph</a:t>
            </a:r>
            <a:r>
              <a:rPr lang="en-US" dirty="0"/>
              <a:t> </a:t>
            </a:r>
            <a:r>
              <a:rPr lang="en-US" dirty="0" smtClean="0"/>
              <a:t>signal</a:t>
            </a:r>
          </a:p>
          <a:p>
            <a:r>
              <a:rPr lang="en-US" dirty="0"/>
              <a:t>Connect this signal to the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 block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163" y="1219200"/>
            <a:ext cx="7877873" cy="541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74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The drive cycle will be read in from </a:t>
            </a:r>
            <a:r>
              <a:rPr lang="en-US" dirty="0" smtClean="0"/>
              <a:t>the workspace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It will contain time (s) and desired </a:t>
            </a:r>
            <a:r>
              <a:rPr lang="en-US" dirty="0" smtClean="0">
                <a:solidFill>
                  <a:srgbClr val="00B0F0"/>
                </a:solidFill>
              </a:rPr>
              <a:t>speed </a:t>
            </a:r>
            <a:r>
              <a:rPr lang="en-US" dirty="0">
                <a:solidFill>
                  <a:srgbClr val="00B0F0"/>
                </a:solidFill>
              </a:rPr>
              <a:t>(mph) at that </a:t>
            </a:r>
            <a:r>
              <a:rPr lang="en-US" dirty="0" smtClean="0">
                <a:solidFill>
                  <a:srgbClr val="00B0F0"/>
                </a:solidFill>
              </a:rPr>
              <a:t>time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We will use the standard FU505 drive </a:t>
            </a:r>
            <a:r>
              <a:rPr lang="en-US" dirty="0" smtClean="0">
                <a:solidFill>
                  <a:srgbClr val="00B0F0"/>
                </a:solidFill>
              </a:rPr>
              <a:t>cycle</a:t>
            </a:r>
          </a:p>
          <a:p>
            <a:pPr lvl="2"/>
            <a:r>
              <a:rPr lang="en-US" dirty="0">
                <a:solidFill>
                  <a:srgbClr val="00B0F0"/>
                </a:solidFill>
              </a:rPr>
              <a:t>505 seconds </a:t>
            </a:r>
            <a:r>
              <a:rPr lang="en-US" dirty="0" smtClean="0">
                <a:solidFill>
                  <a:srgbClr val="00B0F0"/>
                </a:solidFill>
              </a:rPr>
              <a:t>long</a:t>
            </a:r>
          </a:p>
          <a:p>
            <a:pPr lvl="2"/>
            <a:r>
              <a:rPr lang="en-US" dirty="0">
                <a:solidFill>
                  <a:srgbClr val="00B0F0"/>
                </a:solidFill>
              </a:rPr>
              <a:t>Collected </a:t>
            </a:r>
            <a:r>
              <a:rPr lang="en-US" dirty="0" smtClean="0">
                <a:solidFill>
                  <a:srgbClr val="00B0F0"/>
                </a:solidFill>
              </a:rPr>
              <a:t>data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data is stored as a .mat </a:t>
            </a:r>
            <a:r>
              <a:rPr lang="en-US" dirty="0" smtClean="0">
                <a:solidFill>
                  <a:srgbClr val="00B0F0"/>
                </a:solidFill>
              </a:rPr>
              <a:t>file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.mat file will be loaded with the </a:t>
            </a:r>
            <a:r>
              <a:rPr lang="en-US" dirty="0" err="1">
                <a:solidFill>
                  <a:srgbClr val="00B0F0"/>
                </a:solidFill>
              </a:rPr>
              <a:t>init</a:t>
            </a:r>
            <a:r>
              <a:rPr lang="en-US" dirty="0">
                <a:solidFill>
                  <a:srgbClr val="00B0F0"/>
                </a:solidFill>
              </a:rPr>
              <a:t> file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1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 smtClean="0"/>
              <a:t>From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/ </a:t>
            </a:r>
            <a:r>
              <a:rPr lang="en-US" dirty="0" smtClean="0">
                <a:solidFill>
                  <a:srgbClr val="00B0F0"/>
                </a:solidFill>
              </a:rPr>
              <a:t>Sources</a:t>
            </a:r>
          </a:p>
          <a:p>
            <a:r>
              <a:rPr lang="en-US" dirty="0" smtClean="0"/>
              <a:t>Drag </a:t>
            </a:r>
            <a:r>
              <a:rPr lang="en-US" dirty="0"/>
              <a:t>in a </a:t>
            </a:r>
            <a:r>
              <a:rPr lang="en-US" dirty="0">
                <a:solidFill>
                  <a:srgbClr val="FF0000"/>
                </a:solidFill>
              </a:rPr>
              <a:t>From Workspace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Double click on </a:t>
            </a:r>
            <a:r>
              <a:rPr lang="en-US" dirty="0" smtClean="0">
                <a:solidFill>
                  <a:srgbClr val="00B0F0"/>
                </a:solidFill>
              </a:rPr>
              <a:t>it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Rename the </a:t>
            </a:r>
            <a:r>
              <a:rPr lang="en-US" dirty="0" smtClean="0">
                <a:solidFill>
                  <a:srgbClr val="00B0F0"/>
                </a:solidFill>
              </a:rPr>
              <a:t>Data to: </a:t>
            </a:r>
            <a:r>
              <a:rPr lang="en-US" dirty="0" err="1" smtClean="0">
                <a:solidFill>
                  <a:srgbClr val="00B0F0"/>
                </a:solidFill>
              </a:rPr>
              <a:t>Sch_Cycle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Click OK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481" y="1219200"/>
            <a:ext cx="826923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 smtClean="0"/>
              <a:t>From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/ Commonly Used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r>
              <a:rPr lang="en-US" dirty="0" smtClean="0"/>
              <a:t>Drag </a:t>
            </a:r>
            <a:r>
              <a:rPr lang="en-US" dirty="0"/>
              <a:t>in a </a:t>
            </a:r>
            <a:r>
              <a:rPr lang="en-US" dirty="0">
                <a:solidFill>
                  <a:srgbClr val="FF0000"/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Saturation</a:t>
            </a:r>
            <a:r>
              <a:rPr lang="en-US" dirty="0" smtClean="0"/>
              <a:t> block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Make the Sum block rectangular with a </a:t>
            </a:r>
            <a:r>
              <a:rPr lang="en-US" dirty="0" smtClean="0">
                <a:solidFill>
                  <a:srgbClr val="00B0F0"/>
                </a:solidFill>
              </a:rPr>
              <a:t>+-</a:t>
            </a:r>
          </a:p>
          <a:p>
            <a:r>
              <a:rPr lang="en-US" dirty="0"/>
              <a:t>Drag in another two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smtClean="0"/>
              <a:t>blocks</a:t>
            </a:r>
          </a:p>
          <a:p>
            <a:r>
              <a:rPr lang="en-US" dirty="0"/>
              <a:t>Arrange, wire, and name as shown on </a:t>
            </a:r>
            <a:r>
              <a:rPr lang="en-US" dirty="0" smtClean="0"/>
              <a:t>the next slide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7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89990"/>
            <a:ext cx="8763000" cy="4890795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5496426" y="3962400"/>
            <a:ext cx="2241884" cy="304800"/>
          </a:xfrm>
          <a:prstGeom prst="wedgeRectCallout">
            <a:avLst>
              <a:gd name="adj1" fmla="val -7968"/>
              <a:gd name="adj2" fmla="val 13056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err="1">
                <a:latin typeface="Arial" charset="0"/>
              </a:rPr>
              <a:t>Driver_Speed_Desired_mph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5532521" y="5257800"/>
            <a:ext cx="1935079" cy="304800"/>
          </a:xfrm>
          <a:prstGeom prst="wedgeRectCallout">
            <a:avLst>
              <a:gd name="adj1" fmla="val 3197"/>
              <a:gd name="adj2" fmla="val -11811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err="1">
                <a:latin typeface="Arial" charset="0"/>
              </a:rPr>
              <a:t>Driver_Torque_Request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sz="2000" dirty="0"/>
              <a:t>We must now determine the value of </a:t>
            </a:r>
            <a:r>
              <a:rPr lang="en-US" sz="2000" dirty="0" smtClean="0"/>
              <a:t>the </a:t>
            </a:r>
            <a:r>
              <a:rPr lang="en-US" sz="2000" dirty="0"/>
              <a:t>error </a:t>
            </a:r>
            <a:r>
              <a:rPr lang="en-US" sz="2000" dirty="0" smtClean="0"/>
              <a:t>amplifier</a:t>
            </a:r>
          </a:p>
          <a:p>
            <a:r>
              <a:rPr lang="en-US" sz="2000" dirty="0"/>
              <a:t>Classical controls theory would have </a:t>
            </a:r>
            <a:r>
              <a:rPr lang="en-US" sz="2000" dirty="0" smtClean="0"/>
              <a:t>us </a:t>
            </a:r>
            <a:r>
              <a:rPr lang="en-US" sz="2000" dirty="0"/>
              <a:t>generate a transfer function and look </a:t>
            </a:r>
            <a:r>
              <a:rPr lang="en-US" sz="2000" dirty="0" smtClean="0"/>
              <a:t>for poles</a:t>
            </a:r>
          </a:p>
          <a:p>
            <a:r>
              <a:rPr lang="en-US" sz="2000" dirty="0"/>
              <a:t>This system will soon become so </a:t>
            </a:r>
            <a:r>
              <a:rPr lang="en-US" sz="2000" dirty="0" smtClean="0"/>
              <a:t>complex </a:t>
            </a:r>
            <a:r>
              <a:rPr lang="en-US" sz="2000" dirty="0"/>
              <a:t>that classic approaches do not </a:t>
            </a:r>
            <a:r>
              <a:rPr lang="en-US" sz="2000" dirty="0" smtClean="0"/>
              <a:t>work</a:t>
            </a:r>
          </a:p>
          <a:p>
            <a:r>
              <a:rPr lang="en-US" sz="2000" dirty="0"/>
              <a:t>Instead use some </a:t>
            </a:r>
            <a:r>
              <a:rPr lang="en-US" sz="2000" dirty="0" smtClean="0"/>
              <a:t>experience</a:t>
            </a:r>
          </a:p>
          <a:p>
            <a:r>
              <a:rPr lang="en-US" sz="2000" dirty="0"/>
              <a:t>If you are driving a car and want to </a:t>
            </a:r>
            <a:r>
              <a:rPr lang="en-US" sz="2000" dirty="0" smtClean="0"/>
              <a:t>go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1 mph </a:t>
            </a:r>
            <a:r>
              <a:rPr lang="en-US" sz="2000" dirty="0" smtClean="0">
                <a:solidFill>
                  <a:srgbClr val="00B0F0"/>
                </a:solidFill>
              </a:rPr>
              <a:t>faster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10 </a:t>
            </a:r>
            <a:r>
              <a:rPr lang="en-US" sz="2000" dirty="0">
                <a:solidFill>
                  <a:srgbClr val="00B0F0"/>
                </a:solidFill>
              </a:rPr>
              <a:t>mph </a:t>
            </a:r>
            <a:r>
              <a:rPr lang="en-US" sz="2000" dirty="0" smtClean="0">
                <a:solidFill>
                  <a:srgbClr val="00B0F0"/>
                </a:solidFill>
              </a:rPr>
              <a:t>faster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20 </a:t>
            </a:r>
            <a:r>
              <a:rPr lang="en-US" sz="2000" dirty="0">
                <a:solidFill>
                  <a:srgbClr val="00B0F0"/>
                </a:solidFill>
              </a:rPr>
              <a:t>mph </a:t>
            </a:r>
            <a:r>
              <a:rPr lang="en-US" sz="2000" dirty="0" smtClean="0">
                <a:solidFill>
                  <a:srgbClr val="00B0F0"/>
                </a:solidFill>
              </a:rPr>
              <a:t>faster</a:t>
            </a:r>
          </a:p>
          <a:p>
            <a:r>
              <a:rPr lang="en-US" sz="2000" dirty="0"/>
              <a:t>You step on the gas (torque request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Very </a:t>
            </a:r>
            <a:r>
              <a:rPr lang="en-US" sz="2000" dirty="0" smtClean="0">
                <a:solidFill>
                  <a:srgbClr val="00B0F0"/>
                </a:solidFill>
              </a:rPr>
              <a:t>little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Half </a:t>
            </a:r>
            <a:r>
              <a:rPr lang="en-US" sz="2000" dirty="0" smtClean="0">
                <a:solidFill>
                  <a:srgbClr val="00B0F0"/>
                </a:solidFill>
              </a:rPr>
              <a:t>way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To the floor</a:t>
            </a:r>
            <a:endParaRPr lang="en-US" sz="2000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2635" y="1219200"/>
            <a:ext cx="6934929" cy="5032375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6400800" y="1981200"/>
            <a:ext cx="1219200" cy="609600"/>
          </a:xfrm>
          <a:prstGeom prst="wedgeRectCallout">
            <a:avLst>
              <a:gd name="adj1" fmla="val -97517"/>
              <a:gd name="adj2" fmla="val -160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Powertrain Torque Request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6858364" y="3048000"/>
            <a:ext cx="1219200" cy="457200"/>
          </a:xfrm>
          <a:prstGeom prst="wedgeRectCallout">
            <a:avLst>
              <a:gd name="adj1" fmla="val -100045"/>
              <a:gd name="adj2" fmla="val -4205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Engine Speed control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6943618" y="3963987"/>
            <a:ext cx="1219200" cy="457200"/>
          </a:xfrm>
          <a:prstGeom prst="wedgeRectCallout">
            <a:avLst>
              <a:gd name="adj1" fmla="val -100045"/>
              <a:gd name="adj2" fmla="val -4205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Battery Charge Logic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763000" cy="5410200"/>
              </a:xfrm>
            </p:spPr>
            <p:txBody>
              <a:bodyPr/>
              <a:lstStyle/>
              <a:p>
                <a:r>
                  <a:rPr lang="en-US" dirty="0"/>
                  <a:t>The torque request will vary </a:t>
                </a:r>
                <a:r>
                  <a:rPr lang="en-US" dirty="0" smtClean="0"/>
                  <a:t>from</a:t>
                </a:r>
              </a:p>
              <a:p>
                <a:pPr lvl="1"/>
                <a:r>
                  <a:rPr lang="en-US" dirty="0" smtClean="0">
                    <a:solidFill>
                      <a:srgbClr val="00B0F0"/>
                    </a:solidFill>
                  </a:rPr>
                  <a:t>+1</a:t>
                </a:r>
              </a:p>
              <a:p>
                <a:pPr lvl="2"/>
                <a:r>
                  <a:rPr lang="en-US" dirty="0">
                    <a:solidFill>
                      <a:srgbClr val="00B0F0"/>
                    </a:solidFill>
                  </a:rPr>
                  <a:t>full positive torque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requested</a:t>
                </a:r>
              </a:p>
              <a:p>
                <a:pPr lvl="2"/>
                <a:r>
                  <a:rPr lang="en-US" dirty="0">
                    <a:solidFill>
                      <a:srgbClr val="00B0F0"/>
                    </a:solidFill>
                  </a:rPr>
                  <a:t>20 mph+ too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slow</a:t>
                </a:r>
              </a:p>
              <a:p>
                <a:pPr lvl="1"/>
                <a:r>
                  <a:rPr lang="en-US" dirty="0" smtClean="0">
                    <a:solidFill>
                      <a:srgbClr val="00B0F0"/>
                    </a:solidFill>
                  </a:rPr>
                  <a:t>-1</a:t>
                </a:r>
              </a:p>
              <a:p>
                <a:pPr lvl="2"/>
                <a:r>
                  <a:rPr lang="en-US" dirty="0">
                    <a:solidFill>
                      <a:srgbClr val="00B0F0"/>
                    </a:solidFill>
                  </a:rPr>
                  <a:t>Full negative torque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requested</a:t>
                </a:r>
              </a:p>
              <a:p>
                <a:pPr lvl="2"/>
                <a:r>
                  <a:rPr lang="en-US" dirty="0">
                    <a:solidFill>
                      <a:srgbClr val="00B0F0"/>
                    </a:solidFill>
                  </a:rPr>
                  <a:t>20 mph+ too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fast</a:t>
                </a:r>
              </a:p>
              <a:p>
                <a:r>
                  <a:rPr lang="en-US" dirty="0"/>
                  <a:t>A gain of 0.05 will send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dirty="0"/>
                  <a:t>1 at 20 </a:t>
                </a:r>
                <a:r>
                  <a:rPr lang="en-US" dirty="0" smtClean="0"/>
                  <a:t>mph</a:t>
                </a:r>
                <a:r>
                  <a:rPr lang="en-US" dirty="0"/>
                  <a:t> </a:t>
                </a:r>
                <a:r>
                  <a:rPr lang="en-US" dirty="0" smtClean="0"/>
                  <a:t>error</a:t>
                </a:r>
              </a:p>
              <a:p>
                <a:r>
                  <a:rPr lang="en-US" dirty="0"/>
                  <a:t>A Saturation will limit the request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763000" cy="5410200"/>
              </a:xfrm>
              <a:blipFill rotWithShape="0">
                <a:blip r:embed="rId3"/>
                <a:stretch>
                  <a:fillRect l="-1253" t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8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82679"/>
            <a:ext cx="8763000" cy="490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The final step in the Driver subsystem is </a:t>
            </a:r>
            <a:r>
              <a:rPr lang="en-US" dirty="0" smtClean="0"/>
              <a:t>to </a:t>
            </a:r>
            <a:r>
              <a:rPr lang="en-US" dirty="0"/>
              <a:t>add the desired drive cycle to </a:t>
            </a:r>
            <a:r>
              <a:rPr lang="en-US" dirty="0" smtClean="0"/>
              <a:t>the initialization file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03319"/>
            <a:ext cx="6238875" cy="45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3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Run the </a:t>
            </a:r>
            <a:r>
              <a:rPr lang="en-US" dirty="0" err="1"/>
              <a:t>init</a:t>
            </a:r>
            <a:r>
              <a:rPr lang="en-US" dirty="0"/>
              <a:t> file manually to load the </a:t>
            </a:r>
            <a:r>
              <a:rPr lang="en-US" dirty="0" smtClean="0"/>
              <a:t>drive cycle</a:t>
            </a:r>
          </a:p>
          <a:p>
            <a:r>
              <a:rPr lang="en-US" dirty="0"/>
              <a:t>At the </a:t>
            </a:r>
            <a:r>
              <a:rPr lang="en-US" dirty="0" err="1"/>
              <a:t>Matlab</a:t>
            </a:r>
            <a:r>
              <a:rPr lang="en-US" dirty="0"/>
              <a:t> command line </a:t>
            </a:r>
            <a:r>
              <a:rPr lang="en-US" dirty="0" smtClean="0"/>
              <a:t>type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plot(</a:t>
            </a:r>
            <a:r>
              <a:rPr lang="en-US" dirty="0" err="1">
                <a:solidFill>
                  <a:srgbClr val="00B0F0"/>
                </a:solidFill>
              </a:rPr>
              <a:t>Sch_Cycle</a:t>
            </a:r>
            <a:r>
              <a:rPr lang="en-US" dirty="0">
                <a:solidFill>
                  <a:srgbClr val="00B0F0"/>
                </a:solidFill>
              </a:rPr>
              <a:t>(:,1),</a:t>
            </a:r>
            <a:r>
              <a:rPr lang="en-US" dirty="0" err="1">
                <a:solidFill>
                  <a:srgbClr val="00B0F0"/>
                </a:solidFill>
              </a:rPr>
              <a:t>Sch_Cycle</a:t>
            </a:r>
            <a:r>
              <a:rPr lang="en-US" dirty="0">
                <a:solidFill>
                  <a:srgbClr val="00B0F0"/>
                </a:solidFill>
              </a:rPr>
              <a:t>(:,2))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895600"/>
            <a:ext cx="4822501" cy="36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The Driver torque request will next be </a:t>
            </a:r>
            <a:r>
              <a:rPr lang="en-US" dirty="0" smtClean="0"/>
              <a:t>sent </a:t>
            </a:r>
            <a:r>
              <a:rPr lang="en-US" dirty="0"/>
              <a:t>through the CAN bus to the </a:t>
            </a:r>
            <a:r>
              <a:rPr lang="en-US" dirty="0" smtClean="0"/>
              <a:t>Controller subsystem</a:t>
            </a:r>
          </a:p>
          <a:p>
            <a:r>
              <a:rPr lang="en-US" dirty="0"/>
              <a:t>Go to the Controller subsystem, delete </a:t>
            </a:r>
            <a:r>
              <a:rPr lang="en-US" dirty="0" smtClean="0"/>
              <a:t>the </a:t>
            </a:r>
            <a:r>
              <a:rPr lang="en-US" dirty="0">
                <a:solidFill>
                  <a:srgbClr val="FF0000"/>
                </a:solidFill>
              </a:rPr>
              <a:t>Terminators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Grounds</a:t>
            </a:r>
            <a:r>
              <a:rPr lang="en-US" dirty="0"/>
              <a:t>, and drag in </a:t>
            </a:r>
            <a:r>
              <a:rPr lang="en-US" dirty="0" smtClean="0"/>
              <a:t>a </a:t>
            </a:r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, a </a:t>
            </a:r>
            <a:r>
              <a:rPr lang="en-US" dirty="0" smtClean="0">
                <a:solidFill>
                  <a:srgbClr val="FF0000"/>
                </a:solidFill>
              </a:rPr>
              <a:t>Bus </a:t>
            </a:r>
            <a:r>
              <a:rPr lang="en-US" dirty="0">
                <a:solidFill>
                  <a:srgbClr val="FF0000"/>
                </a:solidFill>
              </a:rPr>
              <a:t>Selector</a:t>
            </a:r>
            <a:r>
              <a:rPr lang="en-US" dirty="0"/>
              <a:t>, two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, and </a:t>
            </a:r>
            <a:r>
              <a:rPr lang="en-US" dirty="0" smtClean="0"/>
              <a:t>two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smtClean="0"/>
              <a:t>blocks</a:t>
            </a:r>
          </a:p>
          <a:p>
            <a:r>
              <a:rPr lang="en-US" dirty="0"/>
              <a:t>On the </a:t>
            </a:r>
            <a:r>
              <a:rPr lang="en-US" dirty="0">
                <a:solidFill>
                  <a:srgbClr val="FF0000"/>
                </a:solidFill>
              </a:rPr>
              <a:t>Bus Selector</a:t>
            </a:r>
            <a:r>
              <a:rPr lang="en-US" dirty="0"/>
              <a:t>, select </a:t>
            </a:r>
            <a:r>
              <a:rPr lang="en-US" dirty="0" smtClean="0"/>
              <a:t>the </a:t>
            </a:r>
            <a:r>
              <a:rPr lang="en-US" dirty="0" err="1"/>
              <a:t>Driver_Torque_Request</a:t>
            </a:r>
            <a:r>
              <a:rPr lang="en-US" dirty="0"/>
              <a:t> </a:t>
            </a:r>
            <a:r>
              <a:rPr lang="en-US" dirty="0" smtClean="0"/>
              <a:t>signal</a:t>
            </a:r>
          </a:p>
          <a:p>
            <a:r>
              <a:rPr lang="en-US" dirty="0"/>
              <a:t>Wire and label as shown on the next slide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9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91709"/>
            <a:ext cx="8763000" cy="4887357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5638800" y="3410534"/>
            <a:ext cx="1752600" cy="304800"/>
          </a:xfrm>
          <a:prstGeom prst="wedgeRectCallout">
            <a:avLst>
              <a:gd name="adj1" fmla="val -36862"/>
              <a:gd name="adj2" fmla="val -15364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err="1">
                <a:latin typeface="Arial" charset="0"/>
              </a:rPr>
              <a:t>mga_torque_request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5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The driver torque request passes </a:t>
            </a:r>
            <a:r>
              <a:rPr lang="en-US" dirty="0" smtClean="0"/>
              <a:t>through </a:t>
            </a:r>
            <a:r>
              <a:rPr lang="en-US" dirty="0"/>
              <a:t>the controller where it is sent to </a:t>
            </a:r>
            <a:r>
              <a:rPr lang="en-US" dirty="0" smtClean="0"/>
              <a:t>MGA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Just like a real </a:t>
            </a:r>
            <a:r>
              <a:rPr lang="en-US" dirty="0" smtClean="0">
                <a:solidFill>
                  <a:srgbClr val="00B0F0"/>
                </a:solidFill>
              </a:rPr>
              <a:t>vehicle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block can be </a:t>
            </a:r>
            <a:r>
              <a:rPr lang="en-US" dirty="0" smtClean="0"/>
              <a:t>modified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Sporty : increase </a:t>
            </a:r>
            <a:r>
              <a:rPr lang="en-US" dirty="0" smtClean="0">
                <a:solidFill>
                  <a:srgbClr val="00B0F0"/>
                </a:solidFill>
              </a:rPr>
              <a:t>request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Economy : decrease </a:t>
            </a:r>
            <a:r>
              <a:rPr lang="en-US" dirty="0" smtClean="0">
                <a:solidFill>
                  <a:srgbClr val="00B0F0"/>
                </a:solidFill>
              </a:rPr>
              <a:t>request</a:t>
            </a:r>
          </a:p>
          <a:p>
            <a:r>
              <a:rPr lang="en-US" dirty="0"/>
              <a:t>Naming </a:t>
            </a:r>
            <a:r>
              <a:rPr lang="en-US" dirty="0" smtClean="0"/>
              <a:t>convention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All Control signals will be </a:t>
            </a:r>
            <a:r>
              <a:rPr lang="en-US" dirty="0" smtClean="0">
                <a:solidFill>
                  <a:srgbClr val="00B0F0"/>
                </a:solidFill>
              </a:rPr>
              <a:t>lowercase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End with either “request” or “enable”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The last step is to pass the torque </a:t>
            </a:r>
            <a:r>
              <a:rPr lang="en-US" dirty="0" smtClean="0"/>
              <a:t>request to MGA</a:t>
            </a:r>
          </a:p>
          <a:p>
            <a:r>
              <a:rPr lang="en-US" dirty="0"/>
              <a:t>Drag in a </a:t>
            </a:r>
            <a:r>
              <a:rPr lang="en-US" dirty="0">
                <a:solidFill>
                  <a:srgbClr val="FF0000"/>
                </a:solidFill>
              </a:rPr>
              <a:t>Bus Selector</a:t>
            </a:r>
            <a:r>
              <a:rPr lang="en-US" dirty="0"/>
              <a:t>, a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, a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Product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/>
              <a:t>Delete the </a:t>
            </a:r>
            <a:r>
              <a:rPr lang="en-US" dirty="0" smtClean="0">
                <a:solidFill>
                  <a:srgbClr val="FF0000"/>
                </a:solidFill>
              </a:rPr>
              <a:t>Terminator</a:t>
            </a:r>
          </a:p>
          <a:p>
            <a:r>
              <a:rPr lang="en-US" dirty="0"/>
              <a:t>Select the </a:t>
            </a:r>
            <a:r>
              <a:rPr lang="en-US" dirty="0" err="1"/>
              <a:t>mga_torque_request</a:t>
            </a:r>
            <a:r>
              <a:rPr lang="en-US" dirty="0"/>
              <a:t> </a:t>
            </a:r>
            <a:r>
              <a:rPr lang="en-US" dirty="0" smtClean="0"/>
              <a:t>signal</a:t>
            </a:r>
          </a:p>
          <a:p>
            <a:r>
              <a:rPr lang="en-US" dirty="0"/>
              <a:t>Wire and label as shown on the next slide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Subsystem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473301"/>
            <a:ext cx="8763000" cy="49019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 smtClean="0"/>
              <a:t>Go to the model level and Run the model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</a:t>
            </a:r>
            <a:r>
              <a:rPr lang="en-US" dirty="0" err="1" smtClean="0"/>
              <a:t>GentSet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850" y="1219200"/>
            <a:ext cx="799049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4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 smtClean="0"/>
              <a:t>Run the model and observe the scope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only ran for 10 seconds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52600"/>
            <a:ext cx="4114800" cy="36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Open the Configuration </a:t>
            </a:r>
            <a:r>
              <a:rPr lang="en-US" dirty="0" smtClean="0"/>
              <a:t>Parameters</a:t>
            </a:r>
          </a:p>
          <a:p>
            <a:r>
              <a:rPr lang="en-US" dirty="0"/>
              <a:t>Change the Stop Time </a:t>
            </a:r>
            <a:r>
              <a:rPr lang="en-US" dirty="0" smtClean="0"/>
              <a:t>to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Sch_Cycle</a:t>
            </a:r>
            <a:r>
              <a:rPr lang="en-US" dirty="0">
                <a:solidFill>
                  <a:srgbClr val="00B0F0"/>
                </a:solidFill>
              </a:rPr>
              <a:t>(end,1)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7413"/>
            <a:ext cx="7315200" cy="38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sz="2000" dirty="0" smtClean="0"/>
              <a:t>Run the simulation again</a:t>
            </a:r>
          </a:p>
          <a:p>
            <a:r>
              <a:rPr lang="en-US" sz="2000" dirty="0" smtClean="0"/>
              <a:t>Awesome! The vehicle is doing something!</a:t>
            </a:r>
          </a:p>
          <a:p>
            <a:r>
              <a:rPr lang="en-US" sz="2000" dirty="0"/>
              <a:t>Note: in the Scope, go to Tools / Axes Scaling </a:t>
            </a:r>
          </a:p>
          <a:p>
            <a:r>
              <a:rPr lang="en-US" sz="2000" dirty="0"/>
              <a:t>Select: Automatically Scale Axis Limits</a:t>
            </a:r>
          </a:p>
          <a:p>
            <a:endParaRPr lang="en-US" sz="2000" dirty="0" smtClean="0"/>
          </a:p>
          <a:p>
            <a:endParaRPr lang="en-US" sz="2000" dirty="0">
              <a:solidFill>
                <a:srgbClr val="00B0F0"/>
              </a:solidFill>
            </a:endParaRPr>
          </a:p>
          <a:p>
            <a:endParaRPr lang="en-US" sz="2000" dirty="0" smtClean="0">
              <a:solidFill>
                <a:srgbClr val="00B0F0"/>
              </a:solidFill>
            </a:endParaRPr>
          </a:p>
          <a:p>
            <a:endParaRPr lang="en-US" sz="2000" dirty="0">
              <a:solidFill>
                <a:srgbClr val="00B0F0"/>
              </a:solidFill>
            </a:endParaRPr>
          </a:p>
          <a:p>
            <a:endParaRPr lang="en-US" sz="2000" dirty="0" smtClean="0">
              <a:solidFill>
                <a:srgbClr val="00B0F0"/>
              </a:solidFill>
            </a:endParaRPr>
          </a:p>
          <a:p>
            <a:endParaRPr lang="en-US" sz="2000" dirty="0">
              <a:solidFill>
                <a:srgbClr val="00B0F0"/>
              </a:solidFill>
            </a:endParaRPr>
          </a:p>
          <a:p>
            <a:endParaRPr lang="en-US" sz="2000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 smtClean="0"/>
              <a:t>But How well?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743199"/>
            <a:ext cx="4495800" cy="403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4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Go to the Logging &amp; </a:t>
            </a:r>
            <a:r>
              <a:rPr lang="en-US" dirty="0" smtClean="0"/>
              <a:t>Visualization subsystem</a:t>
            </a:r>
          </a:p>
          <a:p>
            <a:r>
              <a:rPr lang="en-US" dirty="0"/>
              <a:t>Delete the </a:t>
            </a:r>
            <a:r>
              <a:rPr lang="en-US" dirty="0">
                <a:solidFill>
                  <a:srgbClr val="FF0000"/>
                </a:solidFill>
              </a:rPr>
              <a:t>Terminator</a:t>
            </a:r>
            <a:r>
              <a:rPr lang="en-US" dirty="0"/>
              <a:t> on </a:t>
            </a:r>
            <a:r>
              <a:rPr lang="en-US" dirty="0" smtClean="0"/>
              <a:t>the </a:t>
            </a:r>
            <a:r>
              <a:rPr lang="en-US" dirty="0" err="1"/>
              <a:t>Driver_Diagnostics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/>
              <a:t>Use a </a:t>
            </a:r>
            <a:r>
              <a:rPr lang="en-US" dirty="0">
                <a:solidFill>
                  <a:srgbClr val="FF0000"/>
                </a:solidFill>
              </a:rPr>
              <a:t>Bus Selector </a:t>
            </a:r>
            <a:r>
              <a:rPr lang="en-US" dirty="0"/>
              <a:t>to extract all </a:t>
            </a:r>
            <a:r>
              <a:rPr lang="en-US" dirty="0" smtClean="0"/>
              <a:t>Driver signals</a:t>
            </a:r>
          </a:p>
          <a:p>
            <a:r>
              <a:rPr lang="en-US" dirty="0"/>
              <a:t>Drag in two </a:t>
            </a:r>
            <a:r>
              <a:rPr lang="en-US" dirty="0">
                <a:solidFill>
                  <a:srgbClr val="FF0000"/>
                </a:solidFill>
              </a:rPr>
              <a:t>To Workspace </a:t>
            </a:r>
            <a:r>
              <a:rPr lang="en-US" dirty="0"/>
              <a:t>blocks to </a:t>
            </a:r>
            <a:r>
              <a:rPr lang="en-US" dirty="0" smtClean="0"/>
              <a:t>log </a:t>
            </a:r>
            <a:r>
              <a:rPr lang="en-US" dirty="0"/>
              <a:t>the Driver </a:t>
            </a:r>
            <a:r>
              <a:rPr lang="en-US" dirty="0" smtClean="0"/>
              <a:t>Data</a:t>
            </a:r>
          </a:p>
          <a:p>
            <a:r>
              <a:rPr lang="en-US" dirty="0"/>
              <a:t>Repeat for the Controller Signals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650244"/>
            <a:ext cx="8572500" cy="45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Right click on </a:t>
            </a:r>
            <a:r>
              <a:rPr lang="en-US" dirty="0" smtClean="0"/>
              <a:t>the </a:t>
            </a:r>
            <a:r>
              <a:rPr lang="en-US" dirty="0" err="1"/>
              <a:t>Driver_Speed_Desired_mph</a:t>
            </a:r>
            <a:r>
              <a:rPr lang="en-US" dirty="0"/>
              <a:t> </a:t>
            </a:r>
            <a:r>
              <a:rPr lang="en-US" dirty="0" smtClean="0"/>
              <a:t>signal</a:t>
            </a:r>
          </a:p>
          <a:p>
            <a:r>
              <a:rPr lang="en-US" dirty="0" smtClean="0"/>
              <a:t>Select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Connect to Existing </a:t>
            </a:r>
            <a:r>
              <a:rPr lang="en-US" dirty="0" smtClean="0">
                <a:solidFill>
                  <a:srgbClr val="00B0F0"/>
                </a:solidFill>
              </a:rPr>
              <a:t>Viewer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Scope</a:t>
            </a:r>
          </a:p>
          <a:p>
            <a:r>
              <a:rPr lang="en-US" dirty="0"/>
              <a:t>Rerun the simulation and observe </a:t>
            </a:r>
            <a:r>
              <a:rPr lang="en-US" dirty="0" smtClean="0"/>
              <a:t>the scope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31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0"/>
            <a:ext cx="8579094" cy="452376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2514600" y="3657600"/>
            <a:ext cx="99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85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dirty="0"/>
              <a:t>vehicle does a poor job </a:t>
            </a:r>
            <a:r>
              <a:rPr lang="en-US" dirty="0" smtClean="0"/>
              <a:t>of following </a:t>
            </a:r>
            <a:r>
              <a:rPr lang="en-US" dirty="0"/>
              <a:t>the drive cycle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Increase </a:t>
            </a:r>
            <a:r>
              <a:rPr lang="en-US" dirty="0"/>
              <a:t>the MGA max torque in the </a:t>
            </a:r>
            <a:r>
              <a:rPr lang="en-US" dirty="0" err="1" smtClean="0"/>
              <a:t>init</a:t>
            </a:r>
            <a:r>
              <a:rPr lang="en-US" dirty="0"/>
              <a:t> </a:t>
            </a:r>
            <a:r>
              <a:rPr lang="en-US" dirty="0" smtClean="0"/>
              <a:t>file </a:t>
            </a:r>
            <a:r>
              <a:rPr lang="en-US" dirty="0"/>
              <a:t>until the traces </a:t>
            </a:r>
            <a:r>
              <a:rPr lang="en-US" dirty="0" smtClean="0"/>
              <a:t>are similar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09837" y="1905000"/>
            <a:ext cx="4200525" cy="3735440"/>
            <a:chOff x="2509837" y="3104975"/>
            <a:chExt cx="4200525" cy="37354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9837" y="3104975"/>
              <a:ext cx="4200525" cy="3735440"/>
            </a:xfrm>
            <a:prstGeom prst="rect">
              <a:avLst/>
            </a:prstGeom>
          </p:spPr>
        </p:pic>
        <p:sp>
          <p:nvSpPr>
            <p:cNvPr id="6" name="Rectangular Callout 5"/>
            <p:cNvSpPr/>
            <p:nvPr/>
          </p:nvSpPr>
          <p:spPr bwMode="auto">
            <a:xfrm>
              <a:off x="5334000" y="4114800"/>
              <a:ext cx="990600" cy="304800"/>
            </a:xfrm>
            <a:prstGeom prst="wedgeRectCallout">
              <a:avLst>
                <a:gd name="adj1" fmla="val -36862"/>
                <a:gd name="adj2" fmla="val -153641"/>
              </a:avLst>
            </a:prstGeom>
            <a:solidFill>
              <a:srgbClr val="00B0F0"/>
            </a:solidFill>
            <a:ln w="9525" cap="flat" cmpd="sng" algn="ctr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 smtClean="0">
                  <a:latin typeface="Arial" charset="0"/>
                </a:rPr>
                <a:t>Blue trace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ular Callout 8"/>
            <p:cNvSpPr/>
            <p:nvPr/>
          </p:nvSpPr>
          <p:spPr bwMode="auto">
            <a:xfrm>
              <a:off x="2931318" y="4114800"/>
              <a:ext cx="1107281" cy="304800"/>
            </a:xfrm>
            <a:prstGeom prst="wedgeRectCallout">
              <a:avLst>
                <a:gd name="adj1" fmla="val 41244"/>
                <a:gd name="adj2" fmla="val -134410"/>
              </a:avLst>
            </a:prstGeom>
            <a:solidFill>
              <a:srgbClr val="00B0F0"/>
            </a:solidFill>
            <a:ln w="9525" cap="flat" cmpd="sng" algn="ctr">
              <a:solidFill>
                <a:schemeClr val="bg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 smtClean="0">
                  <a:latin typeface="Arial" charset="0"/>
                </a:rPr>
                <a:t>Yellow trace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33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 smtClean="0"/>
              <a:t>Even with 1000 Nm, the vehicle still can not follow the trace exactly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Put the torque back to 200 Nm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831" y="2209800"/>
            <a:ext cx="5062537" cy="41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038600" cy="5410200"/>
          </a:xfrm>
        </p:spPr>
        <p:txBody>
          <a:bodyPr/>
          <a:lstStyle/>
          <a:p>
            <a:r>
              <a:rPr lang="en-US" sz="2400" dirty="0" smtClean="0"/>
              <a:t>Let’s see what the driver is doing</a:t>
            </a:r>
          </a:p>
          <a:p>
            <a:r>
              <a:rPr lang="en-US" sz="2400" dirty="0" smtClean="0"/>
              <a:t>On the scope</a:t>
            </a:r>
          </a:p>
          <a:p>
            <a:r>
              <a:rPr lang="en-US" sz="2400" dirty="0" smtClean="0"/>
              <a:t>Select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View / Layout</a:t>
            </a:r>
          </a:p>
          <a:p>
            <a:r>
              <a:rPr lang="en-US" sz="2400" dirty="0" smtClean="0"/>
              <a:t>Choose a 2×1 layout</a:t>
            </a:r>
          </a:p>
          <a:p>
            <a:r>
              <a:rPr lang="en-US" sz="2400" dirty="0" smtClean="0"/>
              <a:t>Now we can add signals to both Axis 1 and Axis 2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71" y="2209800"/>
            <a:ext cx="4829175" cy="39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7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257300"/>
            <a:ext cx="6810703" cy="54864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7805791" y="1600200"/>
            <a:ext cx="1219200" cy="304800"/>
          </a:xfrm>
          <a:prstGeom prst="wedgeRectCallout">
            <a:avLst>
              <a:gd name="adj1" fmla="val -83191"/>
              <a:gd name="adj2" fmla="val 7929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Vehicle Speed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7840038" y="2895600"/>
            <a:ext cx="1219200" cy="304800"/>
          </a:xfrm>
          <a:prstGeom prst="wedgeRectCallout">
            <a:avLst>
              <a:gd name="adj1" fmla="val -83191"/>
              <a:gd name="adj2" fmla="val 7929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Battery SOC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7840038" y="4038600"/>
            <a:ext cx="1219200" cy="304800"/>
          </a:xfrm>
          <a:prstGeom prst="wedgeRectCallout">
            <a:avLst>
              <a:gd name="adj1" fmla="val -83191"/>
              <a:gd name="adj2" fmla="val 7929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Currents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7772400" y="5362040"/>
            <a:ext cx="1219200" cy="304800"/>
          </a:xfrm>
          <a:prstGeom prst="wedgeRectCallout">
            <a:avLst>
              <a:gd name="adj1" fmla="val -83191"/>
              <a:gd name="adj2" fmla="val 7929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Engine Speed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6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In the Logging &amp; Visualization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Right click on the </a:t>
            </a:r>
            <a:r>
              <a:rPr lang="en-US" dirty="0" err="1" smtClean="0">
                <a:solidFill>
                  <a:srgbClr val="00B0F0"/>
                </a:solidFill>
              </a:rPr>
              <a:t>Driver_Torque_Request</a:t>
            </a:r>
            <a:r>
              <a:rPr lang="en-US" dirty="0" smtClean="0">
                <a:solidFill>
                  <a:srgbClr val="00B0F0"/>
                </a:solidFill>
              </a:rPr>
              <a:t> signal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Select </a:t>
            </a:r>
            <a:endParaRPr lang="en-US" dirty="0" smtClean="0">
              <a:solidFill>
                <a:srgbClr val="00B0F0"/>
              </a:solidFill>
            </a:endParaRP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Connect to Viewer / Scope / Axes 2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This will put the Driver torque </a:t>
            </a:r>
            <a:r>
              <a:rPr lang="en-US" dirty="0" smtClean="0"/>
              <a:t>request </a:t>
            </a:r>
            <a:r>
              <a:rPr lang="en-US" dirty="0"/>
              <a:t>directly below the drive cycle</a:t>
            </a:r>
            <a:endParaRPr lang="en-US" dirty="0" smtClean="0"/>
          </a:p>
          <a:p>
            <a:r>
              <a:rPr lang="en-US" dirty="0" smtClean="0"/>
              <a:t>Rerun </a:t>
            </a:r>
            <a:r>
              <a:rPr lang="en-US" dirty="0"/>
              <a:t>the simulation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Wow – the driver torque request </a:t>
            </a:r>
            <a:r>
              <a:rPr lang="en-US" dirty="0" smtClean="0"/>
              <a:t>never </a:t>
            </a:r>
            <a:r>
              <a:rPr lang="en-US" dirty="0"/>
              <a:t>goes above about 0.7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57400"/>
            <a:ext cx="5210175" cy="42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Note that the vehicle is “chasing” a </a:t>
            </a:r>
            <a:r>
              <a:rPr lang="en-US" dirty="0" smtClean="0"/>
              <a:t>velocity </a:t>
            </a:r>
            <a:r>
              <a:rPr lang="en-US" dirty="0"/>
              <a:t>and only occasionally off by more than </a:t>
            </a:r>
            <a:r>
              <a:rPr lang="en-US" dirty="0" smtClean="0"/>
              <a:t>10 mph</a:t>
            </a:r>
          </a:p>
          <a:p>
            <a:r>
              <a:rPr lang="en-US" dirty="0"/>
              <a:t>Change the error amplifier in the </a:t>
            </a:r>
            <a:r>
              <a:rPr lang="en-US" dirty="0" smtClean="0"/>
              <a:t>Driver </a:t>
            </a:r>
            <a:r>
              <a:rPr lang="en-US" dirty="0"/>
              <a:t>subsystem to make the driver </a:t>
            </a:r>
            <a:r>
              <a:rPr lang="en-US" dirty="0" smtClean="0"/>
              <a:t>more aggressive</a:t>
            </a:r>
          </a:p>
          <a:p>
            <a:r>
              <a:rPr lang="en-US" dirty="0"/>
              <a:t>Increasing the </a:t>
            </a:r>
            <a:r>
              <a:rPr lang="en-US" dirty="0" smtClean="0"/>
              <a:t>gain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Decreases the proportional </a:t>
            </a:r>
            <a:r>
              <a:rPr lang="en-US" dirty="0" smtClean="0">
                <a:solidFill>
                  <a:srgbClr val="00B0F0"/>
                </a:solidFill>
              </a:rPr>
              <a:t>error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Allows the system to respond </a:t>
            </a:r>
            <a:r>
              <a:rPr lang="en-US" dirty="0" smtClean="0">
                <a:solidFill>
                  <a:srgbClr val="00B0F0"/>
                </a:solidFill>
              </a:rPr>
              <a:t>faster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Can cause overshoot and oscillations</a:t>
            </a:r>
            <a:endParaRPr lang="en-US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sz="2400" dirty="0"/>
              <a:t>An error amplifier </a:t>
            </a:r>
            <a:r>
              <a:rPr lang="en-US" sz="2400" dirty="0" smtClean="0"/>
              <a:t>of 1 should work </a:t>
            </a:r>
            <a:r>
              <a:rPr lang="en-US" sz="2400" dirty="0"/>
              <a:t>quite well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sz="2400" dirty="0" smtClean="0"/>
              <a:t>As we expected, </a:t>
            </a:r>
            <a:r>
              <a:rPr lang="en-US" sz="2400" dirty="0"/>
              <a:t>error amplifier </a:t>
            </a:r>
            <a:r>
              <a:rPr lang="en-US" sz="2400" dirty="0" smtClean="0"/>
              <a:t>of 1 worked </a:t>
            </a:r>
            <a:r>
              <a:rPr lang="en-US" sz="2400" dirty="0"/>
              <a:t>quite well </a:t>
            </a:r>
            <a:r>
              <a:rPr lang="en-US" sz="2400" dirty="0" smtClean="0"/>
              <a:t>for this drive cycle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What about for a different drive cycle?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61806"/>
            <a:ext cx="5100637" cy="412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sz="2400" dirty="0"/>
              <a:t>In the </a:t>
            </a:r>
            <a:r>
              <a:rPr lang="en-US" sz="2400" dirty="0" err="1"/>
              <a:t>init</a:t>
            </a:r>
            <a:r>
              <a:rPr lang="en-US" sz="2400" dirty="0"/>
              <a:t> </a:t>
            </a:r>
            <a:r>
              <a:rPr lang="en-US" sz="2400" dirty="0" smtClean="0"/>
              <a:t>file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Change the drive cycle </a:t>
            </a:r>
            <a:r>
              <a:rPr lang="en-US" sz="2400" dirty="0" smtClean="0">
                <a:solidFill>
                  <a:srgbClr val="00B0F0"/>
                </a:solidFill>
              </a:rPr>
              <a:t>to </a:t>
            </a:r>
            <a:r>
              <a:rPr lang="en-US" sz="2400" dirty="0" err="1" smtClean="0">
                <a:solidFill>
                  <a:srgbClr val="00B0F0"/>
                </a:solidFill>
              </a:rPr>
              <a:t>Schedule_Boston_Cab.mat</a:t>
            </a:r>
            <a:endParaRPr lang="en-US" sz="2400" dirty="0" smtClean="0">
              <a:solidFill>
                <a:srgbClr val="00B0F0"/>
              </a:solidFill>
            </a:endParaRP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Increase the MGA torque to 1000 </a:t>
            </a:r>
            <a:r>
              <a:rPr lang="en-US" sz="2400" dirty="0" smtClean="0">
                <a:solidFill>
                  <a:srgbClr val="00B0F0"/>
                </a:solidFill>
              </a:rPr>
              <a:t>Nm</a:t>
            </a:r>
          </a:p>
          <a:p>
            <a:r>
              <a:rPr lang="en-US" sz="2400" dirty="0"/>
              <a:t>Rerun the simulation</a:t>
            </a:r>
            <a:endParaRPr lang="en-US" sz="2400" dirty="0" smtClean="0">
              <a:solidFill>
                <a:srgbClr val="00B0F0"/>
              </a:solidFill>
            </a:endParaRP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9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sz="2400" dirty="0"/>
              <a:t>Definitely some overshoot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710237" cy="46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sz="2400" dirty="0"/>
              <a:t>In the </a:t>
            </a:r>
            <a:r>
              <a:rPr lang="en-US" sz="2400" dirty="0" err="1"/>
              <a:t>init</a:t>
            </a:r>
            <a:r>
              <a:rPr lang="en-US" sz="2400" dirty="0"/>
              <a:t> </a:t>
            </a:r>
            <a:r>
              <a:rPr lang="en-US" sz="2400" dirty="0" smtClean="0"/>
              <a:t>file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Change the drive cycle back to the </a:t>
            </a:r>
            <a:r>
              <a:rPr lang="en-US" sz="2400" dirty="0" smtClean="0">
                <a:solidFill>
                  <a:srgbClr val="00B0F0"/>
                </a:solidFill>
              </a:rPr>
              <a:t>FU505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Change the MGA torque back to 200 </a:t>
            </a:r>
            <a:r>
              <a:rPr lang="en-US" sz="2400" dirty="0" smtClean="0">
                <a:solidFill>
                  <a:srgbClr val="00B0F0"/>
                </a:solidFill>
              </a:rPr>
              <a:t>Nm</a:t>
            </a:r>
          </a:p>
          <a:p>
            <a:r>
              <a:rPr lang="en-US" sz="2400" dirty="0"/>
              <a:t>In the Driver </a:t>
            </a:r>
            <a:r>
              <a:rPr lang="en-US" sz="2400" dirty="0" smtClean="0"/>
              <a:t>subsystem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Change the error amplifier to </a:t>
            </a:r>
            <a:r>
              <a:rPr lang="en-US" sz="2400" dirty="0" smtClean="0">
                <a:solidFill>
                  <a:srgbClr val="00B0F0"/>
                </a:solidFill>
              </a:rPr>
              <a:t>0.5</a:t>
            </a:r>
          </a:p>
          <a:p>
            <a:r>
              <a:rPr lang="en-US" sz="2400" dirty="0"/>
              <a:t>Rerun the simulation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24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/>
              <a:t>This provides a good balance of </a:t>
            </a:r>
            <a:r>
              <a:rPr lang="en-US" dirty="0" smtClean="0"/>
              <a:t>trace </a:t>
            </a:r>
            <a:r>
              <a:rPr lang="en-US" dirty="0"/>
              <a:t>correlation and driver torque </a:t>
            </a:r>
            <a:r>
              <a:rPr lang="en-US" dirty="0" smtClean="0"/>
              <a:t>request</a:t>
            </a:r>
          </a:p>
          <a:p>
            <a:endParaRPr lang="en-US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13464"/>
            <a:ext cx="5562600" cy="45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Initialization, Solver, and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Created an initialization file to manage </a:t>
            </a:r>
            <a:r>
              <a:rPr lang="en-US" dirty="0" smtClean="0">
                <a:solidFill>
                  <a:srgbClr val="00B0F0"/>
                </a:solidFill>
              </a:rPr>
              <a:t>data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Changed to appropriate ODE </a:t>
            </a:r>
            <a:r>
              <a:rPr lang="en-US" dirty="0" smtClean="0">
                <a:solidFill>
                  <a:srgbClr val="00B0F0"/>
                </a:solidFill>
              </a:rPr>
              <a:t>solver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Created a logging and graphics </a:t>
            </a:r>
            <a:r>
              <a:rPr lang="en-US" dirty="0" smtClean="0">
                <a:solidFill>
                  <a:srgbClr val="00B0F0"/>
                </a:solidFill>
              </a:rPr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Developed driver proportional feedback </a:t>
            </a:r>
            <a:r>
              <a:rPr lang="en-US" dirty="0" smtClean="0">
                <a:solidFill>
                  <a:srgbClr val="00B0F0"/>
                </a:solidFill>
              </a:rPr>
              <a:t>loop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Velocity mismatch generates an error </a:t>
            </a:r>
            <a:r>
              <a:rPr lang="en-US" dirty="0" smtClean="0">
                <a:solidFill>
                  <a:srgbClr val="0070C0"/>
                </a:solidFill>
              </a:rPr>
              <a:t>signal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Error signal converted to a driver torque </a:t>
            </a:r>
            <a:r>
              <a:rPr lang="en-US" dirty="0" smtClean="0">
                <a:solidFill>
                  <a:srgbClr val="0070C0"/>
                </a:solidFill>
              </a:rPr>
              <a:t>request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Driver torque request goes to </a:t>
            </a:r>
            <a:r>
              <a:rPr lang="en-US" dirty="0" smtClean="0">
                <a:solidFill>
                  <a:srgbClr val="0070C0"/>
                </a:solidFill>
              </a:rPr>
              <a:t>controller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Controller requests MGA </a:t>
            </a:r>
            <a:r>
              <a:rPr lang="en-US" dirty="0" smtClean="0">
                <a:solidFill>
                  <a:srgbClr val="0070C0"/>
                </a:solidFill>
              </a:rPr>
              <a:t>torque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System response very sensitive to </a:t>
            </a:r>
            <a:r>
              <a:rPr lang="en-US" dirty="0" smtClean="0">
                <a:solidFill>
                  <a:srgbClr val="00B0F0"/>
                </a:solidFill>
              </a:rPr>
              <a:t>feedback </a:t>
            </a:r>
            <a:r>
              <a:rPr lang="en-US" dirty="0">
                <a:solidFill>
                  <a:srgbClr val="00B0F0"/>
                </a:solidFill>
              </a:rPr>
              <a:t>gain value</a:t>
            </a:r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38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</a:t>
            </a:r>
            <a:r>
              <a:rPr lang="en-US" b="0" dirty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1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Getting Started with the High Level System</a:t>
            </a:r>
          </a:p>
        </p:txBody>
      </p:sp>
    </p:spTree>
    <p:extLst>
      <p:ext uri="{BB962C8B-B14F-4D97-AF65-F5344CB8AC3E}">
        <p14:creationId xmlns:p14="http://schemas.microsoft.com/office/powerpoint/2010/main" val="4377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4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Improved MGA and Simple Battery</a:t>
            </a:r>
          </a:p>
        </p:txBody>
      </p:sp>
    </p:spTree>
    <p:extLst>
      <p:ext uri="{BB962C8B-B14F-4D97-AF65-F5344CB8AC3E}">
        <p14:creationId xmlns:p14="http://schemas.microsoft.com/office/powerpoint/2010/main" val="2514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/>
              <a:t>Make MGA an ideal </a:t>
            </a:r>
            <a:r>
              <a:rPr lang="en-US" dirty="0" smtClean="0"/>
              <a:t>electromechanical device</a:t>
            </a:r>
          </a:p>
          <a:p>
            <a:pPr marL="400050"/>
            <a:r>
              <a:rPr lang="en-US" dirty="0"/>
              <a:t>Create a preposterous battery to </a:t>
            </a:r>
            <a:r>
              <a:rPr lang="en-US" dirty="0" smtClean="0"/>
              <a:t>power MGA</a:t>
            </a:r>
          </a:p>
          <a:p>
            <a:pPr marL="400050"/>
            <a:r>
              <a:rPr lang="en-US" dirty="0"/>
              <a:t>Track the battery state of charge (SOC)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1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/>
              <a:t>Save your model as </a:t>
            </a:r>
            <a:r>
              <a:rPr lang="en-US" dirty="0" smtClean="0">
                <a:solidFill>
                  <a:srgbClr val="00B0F0"/>
                </a:solidFill>
              </a:rPr>
              <a:t>Series_Hybrid_le4_a.slx</a:t>
            </a:r>
          </a:p>
          <a:p>
            <a:pPr marL="400050"/>
            <a:r>
              <a:rPr lang="en-US" dirty="0"/>
              <a:t>Go into the MGA </a:t>
            </a:r>
            <a:r>
              <a:rPr lang="en-US" dirty="0" smtClean="0"/>
              <a:t>subsystem</a:t>
            </a:r>
          </a:p>
          <a:p>
            <a:pPr marL="400050"/>
            <a:r>
              <a:rPr lang="en-US" dirty="0"/>
              <a:t>MGA will </a:t>
            </a:r>
            <a:r>
              <a:rPr lang="en-US" dirty="0" smtClean="0"/>
              <a:t>still</a:t>
            </a:r>
          </a:p>
          <a:p>
            <a:pPr marL="800100" lvl="1"/>
            <a:r>
              <a:rPr lang="en-US" dirty="0">
                <a:solidFill>
                  <a:srgbClr val="00B0F0"/>
                </a:solidFill>
              </a:rPr>
              <a:t>Have a constant maximum </a:t>
            </a:r>
            <a:r>
              <a:rPr lang="en-US" dirty="0" smtClean="0">
                <a:solidFill>
                  <a:srgbClr val="00B0F0"/>
                </a:solidFill>
              </a:rPr>
              <a:t>torque</a:t>
            </a:r>
          </a:p>
          <a:p>
            <a:pPr marL="800100" lvl="1"/>
            <a:r>
              <a:rPr lang="en-US" dirty="0">
                <a:solidFill>
                  <a:srgbClr val="00B0F0"/>
                </a:solidFill>
              </a:rPr>
              <a:t>Have no rpm </a:t>
            </a:r>
            <a:r>
              <a:rPr lang="en-US" dirty="0" smtClean="0">
                <a:solidFill>
                  <a:srgbClr val="00B0F0"/>
                </a:solidFill>
              </a:rPr>
              <a:t>limits</a:t>
            </a:r>
          </a:p>
          <a:p>
            <a:pPr marL="800100" lvl="1"/>
            <a:r>
              <a:rPr lang="en-US" dirty="0">
                <a:solidFill>
                  <a:srgbClr val="00B0F0"/>
                </a:solidFill>
              </a:rPr>
              <a:t>Be modulated by the </a:t>
            </a:r>
            <a:r>
              <a:rPr lang="en-US" dirty="0" smtClean="0">
                <a:solidFill>
                  <a:srgbClr val="00B0F0"/>
                </a:solidFill>
              </a:rPr>
              <a:t>Controller</a:t>
            </a:r>
          </a:p>
          <a:p>
            <a:pPr marL="400050"/>
            <a:r>
              <a:rPr lang="en-US" dirty="0"/>
              <a:t>By providing torque at a given RPM</a:t>
            </a:r>
            <a:r>
              <a:rPr lang="en-US" dirty="0" smtClean="0"/>
              <a:t>, </a:t>
            </a:r>
            <a:r>
              <a:rPr lang="en-US" dirty="0"/>
              <a:t>power is transferred to the Vehicle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1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From</a:t>
            </a:r>
          </a:p>
          <a:p>
            <a:pPr marL="800100" lvl="1"/>
            <a:r>
              <a:rPr lang="en-US" sz="2000" dirty="0" err="1" smtClean="0">
                <a:solidFill>
                  <a:srgbClr val="00B0F0"/>
                </a:solidFill>
              </a:rPr>
              <a:t>Simscape</a:t>
            </a:r>
            <a:r>
              <a:rPr lang="en-US" sz="2000" dirty="0" smtClean="0">
                <a:solidFill>
                  <a:srgbClr val="00B0F0"/>
                </a:solidFill>
              </a:rPr>
              <a:t> / Foundation Library / Mechanical / Mechanical Sensors</a:t>
            </a:r>
          </a:p>
          <a:p>
            <a:pPr marL="400050"/>
            <a:r>
              <a:rPr lang="en-US" dirty="0" smtClean="0"/>
              <a:t>Drag in an </a:t>
            </a:r>
            <a:r>
              <a:rPr lang="en-US" dirty="0" smtClean="0">
                <a:solidFill>
                  <a:srgbClr val="FF0000"/>
                </a:solidFill>
              </a:rPr>
              <a:t>Ideal Rotational Motion Sensor </a:t>
            </a:r>
            <a:r>
              <a:rPr lang="en-US" dirty="0" smtClean="0"/>
              <a:t>block</a:t>
            </a:r>
          </a:p>
          <a:p>
            <a:pPr marL="400050"/>
            <a:r>
              <a:rPr lang="en-US" dirty="0"/>
              <a:t>From</a:t>
            </a:r>
          </a:p>
          <a:p>
            <a:pPr marL="800100" lvl="1"/>
            <a:r>
              <a:rPr lang="en-US" sz="2000" dirty="0" err="1">
                <a:solidFill>
                  <a:srgbClr val="00B0F0"/>
                </a:solidFill>
              </a:rPr>
              <a:t>Simscape</a:t>
            </a:r>
            <a:r>
              <a:rPr lang="en-US" sz="2000" dirty="0">
                <a:solidFill>
                  <a:srgbClr val="00B0F0"/>
                </a:solidFill>
              </a:rPr>
              <a:t> / Foundation Library / Mechanical / </a:t>
            </a:r>
            <a:r>
              <a:rPr lang="en-US" sz="2000" dirty="0" smtClean="0">
                <a:solidFill>
                  <a:srgbClr val="00B0F0"/>
                </a:solidFill>
              </a:rPr>
              <a:t>Rotational Elements</a:t>
            </a:r>
            <a:endParaRPr lang="en-US" sz="2200" dirty="0">
              <a:solidFill>
                <a:srgbClr val="00B0F0"/>
              </a:solidFill>
            </a:endParaRPr>
          </a:p>
          <a:p>
            <a:pPr marL="400050"/>
            <a:r>
              <a:rPr lang="en-US" dirty="0"/>
              <a:t>Drag in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Mechanical Rotational Reference </a:t>
            </a:r>
            <a:r>
              <a:rPr lang="en-US" dirty="0" smtClean="0"/>
              <a:t>block</a:t>
            </a:r>
          </a:p>
          <a:p>
            <a:pPr marL="400050"/>
            <a:r>
              <a:rPr lang="en-US" dirty="0" smtClean="0"/>
              <a:t>Also drag in three </a:t>
            </a:r>
            <a:r>
              <a:rPr lang="en-US" dirty="0" err="1" smtClean="0">
                <a:solidFill>
                  <a:srgbClr val="FF0000"/>
                </a:solidFill>
              </a:rPr>
              <a:t>Gotos</a:t>
            </a:r>
            <a:r>
              <a:rPr lang="en-US" dirty="0" smtClean="0"/>
              <a:t>, two </a:t>
            </a:r>
            <a:r>
              <a:rPr lang="en-US" dirty="0" err="1" smtClean="0">
                <a:solidFill>
                  <a:srgbClr val="FF0000"/>
                </a:solidFill>
              </a:rPr>
              <a:t>Froms</a:t>
            </a:r>
            <a:r>
              <a:rPr lang="en-US" dirty="0" smtClean="0"/>
              <a:t>, two </a:t>
            </a:r>
            <a:r>
              <a:rPr lang="en-US" dirty="0" smtClean="0">
                <a:solidFill>
                  <a:srgbClr val="FF0000"/>
                </a:solidFill>
              </a:rPr>
              <a:t>Gains</a:t>
            </a:r>
            <a:r>
              <a:rPr lang="en-US" dirty="0" smtClean="0"/>
              <a:t>, two </a:t>
            </a:r>
            <a:r>
              <a:rPr lang="en-US" dirty="0" smtClean="0">
                <a:solidFill>
                  <a:srgbClr val="FF0000"/>
                </a:solidFill>
              </a:rPr>
              <a:t>PS-Simulink Converters</a:t>
            </a:r>
            <a:r>
              <a:rPr lang="en-US" dirty="0" smtClean="0"/>
              <a:t>, One </a:t>
            </a:r>
            <a:r>
              <a:rPr lang="en-US" dirty="0" smtClean="0">
                <a:solidFill>
                  <a:srgbClr val="FF0000"/>
                </a:solidFill>
              </a:rPr>
              <a:t>Terminator</a:t>
            </a:r>
            <a:r>
              <a:rPr lang="en-US" dirty="0" smtClean="0"/>
              <a:t> and a </a:t>
            </a:r>
            <a:r>
              <a:rPr lang="en-US" dirty="0" smtClean="0">
                <a:solidFill>
                  <a:srgbClr val="FF0000"/>
                </a:solidFill>
              </a:rPr>
              <a:t>Product</a:t>
            </a:r>
            <a:r>
              <a:rPr lang="en-US" dirty="0" smtClean="0"/>
              <a:t> block</a:t>
            </a:r>
          </a:p>
          <a:p>
            <a:pPr marL="400050"/>
            <a:r>
              <a:rPr lang="en-US" dirty="0" smtClean="0"/>
              <a:t>Arrange and wire as shown on the next slide </a:t>
            </a:r>
          </a:p>
          <a:p>
            <a:pPr marL="400050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4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38951"/>
            <a:ext cx="8763000" cy="49928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1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/>
              <a:t>the </a:t>
            </a:r>
            <a:r>
              <a:rPr lang="en-US" dirty="0" err="1"/>
              <a:t>MGA_Speed_rpm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MGA_Mechanical_Power_kW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the MGA diagnostics bus</a:t>
            </a:r>
          </a:p>
          <a:p>
            <a:r>
              <a:rPr lang="en-US" dirty="0"/>
              <a:t>In the Logging &amp; Visualization subsystem</a:t>
            </a:r>
            <a:r>
              <a:rPr lang="en-US" dirty="0" smtClean="0"/>
              <a:t>, </a:t>
            </a:r>
            <a:r>
              <a:rPr lang="en-US" dirty="0"/>
              <a:t>extract and log these signals</a:t>
            </a:r>
            <a:endParaRPr lang="en-US" dirty="0" smtClean="0"/>
          </a:p>
          <a:p>
            <a:pPr marL="400050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20" y="4487959"/>
            <a:ext cx="425958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690123"/>
            <a:ext cx="4343400" cy="296727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177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&amp; 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the mechanical power, the </a:t>
            </a:r>
            <a:r>
              <a:rPr lang="en-US" dirty="0" smtClean="0"/>
              <a:t>motor </a:t>
            </a:r>
            <a:r>
              <a:rPr lang="en-US" dirty="0"/>
              <a:t>will need to receive electrical power </a:t>
            </a: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battery</a:t>
            </a:r>
          </a:p>
          <a:p>
            <a:r>
              <a:rPr lang="en-US" dirty="0"/>
              <a:t>This power will be the battery </a:t>
            </a:r>
            <a:r>
              <a:rPr lang="en-US" dirty="0" smtClean="0"/>
              <a:t>voltage </a:t>
            </a:r>
            <a:r>
              <a:rPr lang="en-US" dirty="0"/>
              <a:t>times the current </a:t>
            </a:r>
            <a:r>
              <a:rPr lang="en-US" dirty="0" smtClean="0"/>
              <a:t>drawn</a:t>
            </a:r>
          </a:p>
          <a:p>
            <a:r>
              <a:rPr lang="en-US" dirty="0"/>
              <a:t>Let’s now add an ideal battery to the </a:t>
            </a:r>
            <a:r>
              <a:rPr lang="en-US" dirty="0" smtClean="0"/>
              <a:t>Plant</a:t>
            </a:r>
          </a:p>
          <a:p>
            <a:r>
              <a:rPr lang="en-US" dirty="0"/>
              <a:t>Drag in a </a:t>
            </a:r>
            <a:r>
              <a:rPr lang="en-US" dirty="0">
                <a:solidFill>
                  <a:srgbClr val="FF0000"/>
                </a:solidFill>
              </a:rPr>
              <a:t>Subsystem</a:t>
            </a:r>
            <a:r>
              <a:rPr lang="en-US" dirty="0"/>
              <a:t> and rename </a:t>
            </a:r>
            <a:r>
              <a:rPr lang="en-US" dirty="0" smtClean="0"/>
              <a:t>it Battery</a:t>
            </a:r>
          </a:p>
          <a:p>
            <a:r>
              <a:rPr lang="en-US" dirty="0"/>
              <a:t>Make the background </a:t>
            </a:r>
            <a:r>
              <a:rPr lang="en-US" dirty="0" smtClean="0"/>
              <a:t>orange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9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Battery will receive the system </a:t>
            </a:r>
            <a:r>
              <a:rPr lang="en-US" dirty="0" smtClean="0"/>
              <a:t>signals </a:t>
            </a:r>
            <a:r>
              <a:rPr lang="en-US" dirty="0"/>
              <a:t>and broadcast its </a:t>
            </a:r>
            <a:r>
              <a:rPr lang="en-US" dirty="0" smtClean="0"/>
              <a:t>diagnostics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Delete the wire connecting the </a:t>
            </a:r>
            <a:r>
              <a:rPr lang="en-US" dirty="0">
                <a:solidFill>
                  <a:srgbClr val="FF0000"/>
                </a:solidFill>
              </a:rPr>
              <a:t>In1</a:t>
            </a:r>
            <a:r>
              <a:rPr lang="en-US" dirty="0">
                <a:solidFill>
                  <a:srgbClr val="00B0F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</a:rPr>
              <a:t>Out1</a:t>
            </a:r>
            <a:r>
              <a:rPr lang="en-US" dirty="0" smtClean="0">
                <a:solidFill>
                  <a:srgbClr val="00B0F0"/>
                </a:solidFill>
              </a:rPr>
              <a:t> blocks </a:t>
            </a:r>
            <a:r>
              <a:rPr lang="en-US" dirty="0">
                <a:solidFill>
                  <a:srgbClr val="00B0F0"/>
                </a:solidFill>
              </a:rPr>
              <a:t>and rename them System Signals </a:t>
            </a:r>
            <a:r>
              <a:rPr lang="en-US" dirty="0" smtClean="0">
                <a:solidFill>
                  <a:srgbClr val="00B0F0"/>
                </a:solidFill>
              </a:rPr>
              <a:t>and </a:t>
            </a:r>
            <a:r>
              <a:rPr lang="en-US" dirty="0">
                <a:solidFill>
                  <a:srgbClr val="00B0F0"/>
                </a:solidFill>
              </a:rPr>
              <a:t>Battery </a:t>
            </a:r>
            <a:r>
              <a:rPr lang="en-US" dirty="0" smtClean="0">
                <a:solidFill>
                  <a:srgbClr val="00B0F0"/>
                </a:solidFill>
              </a:rPr>
              <a:t>Diagnostics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Terminate the System </a:t>
            </a:r>
            <a:r>
              <a:rPr lang="en-US" dirty="0" smtClean="0">
                <a:solidFill>
                  <a:srgbClr val="00B0F0"/>
                </a:solidFill>
              </a:rPr>
              <a:t>Signals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Drag in a </a:t>
            </a:r>
            <a:r>
              <a:rPr lang="en-US" dirty="0">
                <a:solidFill>
                  <a:srgbClr val="FF0000"/>
                </a:solidFill>
              </a:rPr>
              <a:t>Bus </a:t>
            </a:r>
            <a:r>
              <a:rPr lang="en-US" dirty="0" smtClean="0">
                <a:solidFill>
                  <a:srgbClr val="FF0000"/>
                </a:solidFill>
              </a:rPr>
              <a:t>Creator</a:t>
            </a:r>
            <a:r>
              <a:rPr lang="en-US" dirty="0" smtClean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00B0F0"/>
                </a:solidFill>
              </a:rPr>
              <a:t>connect it to </a:t>
            </a:r>
            <a:r>
              <a:rPr lang="en-US" dirty="0" smtClean="0">
                <a:solidFill>
                  <a:srgbClr val="00B0F0"/>
                </a:solidFill>
              </a:rPr>
              <a:t>the </a:t>
            </a:r>
            <a:r>
              <a:rPr lang="en-US" dirty="0">
                <a:solidFill>
                  <a:srgbClr val="00B0F0"/>
                </a:solidFill>
              </a:rPr>
              <a:t>Battery Diagnostics, and ground the inputs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Electrically, the battery </a:t>
            </a:r>
            <a:r>
              <a:rPr lang="en-US" dirty="0" smtClean="0"/>
              <a:t>will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Tell MGA its </a:t>
            </a:r>
            <a:r>
              <a:rPr lang="en-US" dirty="0" smtClean="0">
                <a:solidFill>
                  <a:srgbClr val="00B0F0"/>
                </a:solidFill>
              </a:rPr>
              <a:t>voltage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Receive a current demand from </a:t>
            </a:r>
            <a:r>
              <a:rPr lang="en-US" dirty="0" smtClean="0">
                <a:solidFill>
                  <a:srgbClr val="00B0F0"/>
                </a:solidFill>
              </a:rPr>
              <a:t>MGA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/ Commonly Used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r>
              <a:rPr lang="en-US" dirty="0" smtClean="0"/>
              <a:t>Drag </a:t>
            </a:r>
            <a:r>
              <a:rPr lang="en-US" dirty="0"/>
              <a:t>in an </a:t>
            </a:r>
            <a:r>
              <a:rPr lang="en-US" dirty="0">
                <a:solidFill>
                  <a:srgbClr val="FF0000"/>
                </a:solidFill>
              </a:rPr>
              <a:t>In1</a:t>
            </a:r>
            <a:r>
              <a:rPr lang="en-US" dirty="0"/>
              <a:t> and an </a:t>
            </a:r>
            <a:r>
              <a:rPr lang="en-US" dirty="0">
                <a:solidFill>
                  <a:srgbClr val="FF0000"/>
                </a:solidFill>
              </a:rPr>
              <a:t>Out1</a:t>
            </a:r>
            <a:r>
              <a:rPr lang="en-US" dirty="0"/>
              <a:t> block</a:t>
            </a:r>
            <a:endParaRPr lang="en-US" dirty="0" smtClean="0"/>
          </a:p>
          <a:p>
            <a:r>
              <a:rPr lang="en-US" dirty="0"/>
              <a:t>Rename </a:t>
            </a:r>
            <a:r>
              <a:rPr lang="en-US" dirty="0" smtClean="0"/>
              <a:t>them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MGA Current Input (A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Battery Voltage Output (V)</a:t>
            </a:r>
            <a:endParaRPr lang="en-US" dirty="0" smtClean="0">
              <a:solidFill>
                <a:srgbClr val="00B0F0"/>
              </a:solidFill>
            </a:endParaRPr>
          </a:p>
          <a:p>
            <a:pPr lvl="2"/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5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1096" y="1281363"/>
            <a:ext cx="7258399" cy="5032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5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Getting Started with Simulink</a:t>
            </a:r>
          </a:p>
          <a:p>
            <a:pPr marL="400050"/>
            <a:r>
              <a:rPr lang="en-US" dirty="0" smtClean="0"/>
              <a:t>Developing model hierarchy (subsystems)</a:t>
            </a:r>
          </a:p>
          <a:p>
            <a:pPr marL="400050"/>
            <a:r>
              <a:rPr lang="en-US" dirty="0" smtClean="0"/>
              <a:t>Establishing CAN bus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9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the battery voltage will </a:t>
            </a:r>
            <a:r>
              <a:rPr lang="en-US" dirty="0" smtClean="0"/>
              <a:t>be </a:t>
            </a:r>
            <a:r>
              <a:rPr lang="en-US" dirty="0"/>
              <a:t>constant and defined in the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smtClean="0"/>
              <a:t>file</a:t>
            </a:r>
          </a:p>
          <a:p>
            <a:r>
              <a:rPr lang="en-US" dirty="0"/>
              <a:t>Drag in a </a:t>
            </a:r>
            <a:r>
              <a:rPr lang="en-US" dirty="0">
                <a:solidFill>
                  <a:srgbClr val="FF0000"/>
                </a:solidFill>
              </a:rPr>
              <a:t>Constant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Rename it Battery Voltage (V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Give it a variable name of </a:t>
            </a:r>
            <a:r>
              <a:rPr lang="en-US" dirty="0" err="1" smtClean="0">
                <a:solidFill>
                  <a:srgbClr val="00B0F0"/>
                </a:solidFill>
              </a:rPr>
              <a:t>Battery_Voltage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Connect it to the Battery Voltage </a:t>
            </a:r>
            <a:r>
              <a:rPr lang="en-US" dirty="0" smtClean="0">
                <a:solidFill>
                  <a:srgbClr val="00B0F0"/>
                </a:solidFill>
              </a:rPr>
              <a:t>Output</a:t>
            </a:r>
          </a:p>
          <a:p>
            <a:r>
              <a:rPr lang="en-US" dirty="0"/>
              <a:t>Update the </a:t>
            </a:r>
            <a:r>
              <a:rPr lang="en-US" dirty="0" err="1"/>
              <a:t>init</a:t>
            </a:r>
            <a:r>
              <a:rPr lang="en-US" dirty="0"/>
              <a:t> file for the battery </a:t>
            </a:r>
            <a:r>
              <a:rPr lang="en-US" dirty="0" smtClean="0"/>
              <a:t>voltage to </a:t>
            </a:r>
            <a:r>
              <a:rPr lang="en-US" dirty="0"/>
              <a:t>be 336V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1459" y="1219200"/>
            <a:ext cx="723728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1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magic battery can provide any </a:t>
            </a:r>
            <a:r>
              <a:rPr lang="en-US" dirty="0" smtClean="0"/>
              <a:t>amount </a:t>
            </a:r>
            <a:r>
              <a:rPr lang="en-US" dirty="0"/>
              <a:t>of current required by the </a:t>
            </a:r>
            <a:r>
              <a:rPr lang="en-US" dirty="0" smtClean="0"/>
              <a:t>motor</a:t>
            </a:r>
          </a:p>
          <a:p>
            <a:r>
              <a:rPr lang="en-US" dirty="0"/>
              <a:t>Put the battery current and the </a:t>
            </a:r>
            <a:r>
              <a:rPr lang="en-US" dirty="0" smtClean="0"/>
              <a:t>battery </a:t>
            </a:r>
            <a:r>
              <a:rPr lang="en-US" dirty="0"/>
              <a:t>voltage on the Battery Diagnostics bus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4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60" y="1371600"/>
            <a:ext cx="8042480" cy="5032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0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Outstanding, we now have a </a:t>
            </a:r>
            <a:r>
              <a:rPr lang="en-US" dirty="0" smtClean="0"/>
              <a:t>constant </a:t>
            </a:r>
            <a:r>
              <a:rPr lang="en-US" dirty="0"/>
              <a:t>voltage power source with </a:t>
            </a:r>
            <a:r>
              <a:rPr lang="en-US" dirty="0" smtClean="0"/>
              <a:t>unlimited </a:t>
            </a:r>
            <a:r>
              <a:rPr lang="en-US" dirty="0"/>
              <a:t>amperage and </a:t>
            </a:r>
            <a:r>
              <a:rPr lang="en-US" dirty="0" smtClean="0"/>
              <a:t>capacity</a:t>
            </a:r>
          </a:p>
          <a:p>
            <a:r>
              <a:rPr lang="en-US" dirty="0"/>
              <a:t>Return to the Plant level of the </a:t>
            </a:r>
            <a:r>
              <a:rPr lang="en-US" dirty="0" smtClean="0"/>
              <a:t>model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Make the Battery subsystem </a:t>
            </a:r>
            <a:r>
              <a:rPr lang="en-US" dirty="0" smtClean="0">
                <a:solidFill>
                  <a:srgbClr val="00B0F0"/>
                </a:solidFill>
              </a:rPr>
              <a:t>larger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Drag in </a:t>
            </a:r>
            <a:r>
              <a:rPr lang="en-US" dirty="0" smtClean="0">
                <a:solidFill>
                  <a:srgbClr val="00B0F0"/>
                </a:solidFill>
              </a:rPr>
              <a:t>three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>
                <a:solidFill>
                  <a:srgbClr val="00B0F0"/>
                </a:solidFill>
              </a:rPr>
              <a:t> and two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Wire and label as shown on the next </a:t>
            </a:r>
            <a:r>
              <a:rPr lang="en-US" dirty="0" smtClean="0">
                <a:solidFill>
                  <a:srgbClr val="00B0F0"/>
                </a:solidFill>
              </a:rPr>
              <a:t>slide</a:t>
            </a:r>
          </a:p>
          <a:p>
            <a:r>
              <a:rPr lang="en-US" dirty="0" smtClean="0"/>
              <a:t>Convention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Physical signals get colored </a:t>
            </a:r>
            <a:r>
              <a:rPr lang="en-US" dirty="0" smtClean="0">
                <a:solidFill>
                  <a:srgbClr val="00B0F0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CAN signals get colored foreground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905000"/>
            <a:ext cx="8084256" cy="3886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1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the Battery Diagnostics onto </a:t>
            </a:r>
            <a:r>
              <a:rPr lang="en-US" dirty="0" smtClean="0"/>
              <a:t>the </a:t>
            </a:r>
            <a:r>
              <a:rPr lang="en-US" dirty="0"/>
              <a:t>Plant CAN </a:t>
            </a:r>
            <a:r>
              <a:rPr lang="en-US" dirty="0" smtClean="0"/>
              <a:t>bus</a:t>
            </a:r>
          </a:p>
          <a:p>
            <a:r>
              <a:rPr lang="en-US" dirty="0"/>
              <a:t>Extract the Battery signals in the </a:t>
            </a:r>
            <a:r>
              <a:rPr lang="en-US" dirty="0" smtClean="0"/>
              <a:t>Logging </a:t>
            </a:r>
            <a:r>
              <a:rPr lang="en-US" dirty="0"/>
              <a:t>&amp; Visualization subsystem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 rotWithShape="1">
          <a:blip r:embed="rId3"/>
          <a:srcRect r="5217"/>
          <a:stretch/>
        </p:blipFill>
        <p:spPr bwMode="auto">
          <a:xfrm>
            <a:off x="208547" y="3505200"/>
            <a:ext cx="8763000" cy="21444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model as </a:t>
            </a:r>
            <a:r>
              <a:rPr lang="en-US" dirty="0" smtClean="0">
                <a:solidFill>
                  <a:srgbClr val="00B0F0"/>
                </a:solidFill>
              </a:rPr>
              <a:t>Series_Hybrid_le4_b.slx</a:t>
            </a:r>
          </a:p>
          <a:p>
            <a:r>
              <a:rPr lang="en-US" dirty="0"/>
              <a:t>In the MGA subsystem, drag in an </a:t>
            </a:r>
            <a:r>
              <a:rPr lang="en-US" dirty="0">
                <a:solidFill>
                  <a:srgbClr val="FF0000"/>
                </a:solidFill>
              </a:rPr>
              <a:t>In1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FF0000"/>
                </a:solidFill>
              </a:rPr>
              <a:t>Out1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/>
              <a:t>Rename </a:t>
            </a:r>
            <a:r>
              <a:rPr lang="en-US" dirty="0" smtClean="0"/>
              <a:t>them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Battery Voltage Input (V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MGA Current Output (A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dirty="0"/>
              <a:t>For now, the electrical power from </a:t>
            </a:r>
            <a:r>
              <a:rPr lang="en-US" dirty="0" smtClean="0"/>
              <a:t>the </a:t>
            </a:r>
            <a:r>
              <a:rPr lang="en-US" dirty="0"/>
              <a:t>battery will equal the mechanical </a:t>
            </a:r>
            <a:r>
              <a:rPr lang="en-US" dirty="0" smtClean="0"/>
              <a:t>power </a:t>
            </a:r>
            <a:r>
              <a:rPr lang="en-US" dirty="0"/>
              <a:t>from the motor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Thus the current required will be </a:t>
            </a:r>
            <a:r>
              <a:rPr lang="en-US" dirty="0" smtClean="0"/>
              <a:t>the </a:t>
            </a:r>
            <a:r>
              <a:rPr lang="en-US" dirty="0"/>
              <a:t>mechanical power divided by the </a:t>
            </a:r>
            <a:r>
              <a:rPr lang="en-US" dirty="0" smtClean="0"/>
              <a:t>battery voltage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Simulink / Math Operations</a:t>
            </a:r>
          </a:p>
          <a:p>
            <a:r>
              <a:rPr lang="en-US" dirty="0"/>
              <a:t>Drag in a </a:t>
            </a:r>
            <a:r>
              <a:rPr lang="en-US" dirty="0" smtClean="0">
                <a:solidFill>
                  <a:srgbClr val="FF0000"/>
                </a:solidFill>
              </a:rPr>
              <a:t>Divide</a:t>
            </a:r>
            <a:r>
              <a:rPr lang="en-US" dirty="0" smtClean="0"/>
              <a:t> block</a:t>
            </a:r>
          </a:p>
          <a:p>
            <a:r>
              <a:rPr lang="en-US" dirty="0"/>
              <a:t>When MGA is drawing current, it will </a:t>
            </a:r>
            <a:r>
              <a:rPr lang="en-US" dirty="0" smtClean="0"/>
              <a:t>come </a:t>
            </a:r>
            <a:r>
              <a:rPr lang="en-US" dirty="0"/>
              <a:t>out of the </a:t>
            </a:r>
            <a:r>
              <a:rPr lang="en-US" dirty="0" smtClean="0"/>
              <a:t>battery</a:t>
            </a:r>
          </a:p>
          <a:p>
            <a:r>
              <a:rPr lang="en-US" dirty="0"/>
              <a:t>Drag in a Gain block and give it a value </a:t>
            </a:r>
            <a:r>
              <a:rPr lang="en-US" dirty="0" smtClean="0"/>
              <a:t>of -1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426992"/>
            <a:ext cx="8763000" cy="4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Present and emphasize MBSD approach</a:t>
            </a:r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Simple models</a:t>
            </a:r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Complex system</a:t>
            </a:r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Basic control</a:t>
            </a:r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Iterative refinement</a:t>
            </a:r>
          </a:p>
          <a:p>
            <a:pPr marL="400050"/>
            <a:r>
              <a:rPr lang="en-US" dirty="0" smtClean="0"/>
              <a:t>Utilize simulation tools</a:t>
            </a:r>
          </a:p>
          <a:p>
            <a:pPr marL="800100" lvl="1"/>
            <a:r>
              <a:rPr lang="en-US" sz="2400" dirty="0" err="1" smtClean="0">
                <a:solidFill>
                  <a:srgbClr val="00B0F0"/>
                </a:solidFill>
              </a:rPr>
              <a:t>Matlab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Simulink</a:t>
            </a:r>
          </a:p>
          <a:p>
            <a:pPr marL="800100" lvl="1"/>
            <a:r>
              <a:rPr lang="en-US" sz="2400" dirty="0" err="1" smtClean="0">
                <a:solidFill>
                  <a:srgbClr val="00B0F0"/>
                </a:solidFill>
              </a:rPr>
              <a:t>Stateflow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Start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400050"/>
            <a:r>
              <a:rPr lang="en-US" dirty="0" smtClean="0"/>
              <a:t>Make sure you are in the correct directory</a:t>
            </a:r>
          </a:p>
          <a:p>
            <a:pPr marL="400050"/>
            <a:endParaRPr lang="en-US" dirty="0"/>
          </a:p>
          <a:p>
            <a:pPr marL="400050"/>
            <a:endParaRPr lang="en-US" dirty="0" smtClean="0"/>
          </a:p>
          <a:p>
            <a:pPr marL="400050"/>
            <a:endParaRPr lang="en-US" dirty="0"/>
          </a:p>
          <a:p>
            <a:pPr marL="400050"/>
            <a:endParaRPr lang="en-US" dirty="0" smtClean="0"/>
          </a:p>
          <a:p>
            <a:pPr marL="400050"/>
            <a:endParaRPr lang="en-US" dirty="0"/>
          </a:p>
          <a:p>
            <a:pPr marL="400050"/>
            <a:r>
              <a:rPr lang="en-US" dirty="0" smtClean="0"/>
              <a:t>Type </a:t>
            </a:r>
            <a:r>
              <a:rPr lang="en-US" b="1" dirty="0" err="1" smtClean="0"/>
              <a:t>simulink</a:t>
            </a:r>
            <a:r>
              <a:rPr lang="en-US" dirty="0" smtClean="0"/>
              <a:t> in the command window</a:t>
            </a:r>
          </a:p>
          <a:p>
            <a:pPr marL="400050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62200"/>
            <a:ext cx="351069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the MGA Current signal onto </a:t>
            </a:r>
            <a:r>
              <a:rPr lang="en-US" dirty="0" smtClean="0"/>
              <a:t>the </a:t>
            </a:r>
            <a:r>
              <a:rPr lang="en-US" dirty="0"/>
              <a:t>diagnostics </a:t>
            </a:r>
            <a:r>
              <a:rPr lang="en-US" dirty="0" smtClean="0"/>
              <a:t>bus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Label it </a:t>
            </a:r>
            <a:r>
              <a:rPr lang="en-US" dirty="0" err="1" smtClean="0">
                <a:solidFill>
                  <a:srgbClr val="00B0F0"/>
                </a:solidFill>
              </a:rPr>
              <a:t>MGA_Current_A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/>
              <a:t>Extract the signal in the Logging </a:t>
            </a:r>
            <a:r>
              <a:rPr lang="en-US" dirty="0" smtClean="0"/>
              <a:t>&amp; </a:t>
            </a:r>
            <a:r>
              <a:rPr lang="en-US" dirty="0"/>
              <a:t>Visualization subsystem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7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/ Logging &amp; 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417637"/>
            <a:ext cx="8763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to the Plant level of the </a:t>
            </a:r>
            <a:r>
              <a:rPr lang="en-US" dirty="0" smtClean="0"/>
              <a:t>model</a:t>
            </a:r>
          </a:p>
          <a:p>
            <a:r>
              <a:rPr lang="en-US" dirty="0"/>
              <a:t>Make the MGA subsystem </a:t>
            </a:r>
            <a:r>
              <a:rPr lang="en-US" dirty="0" smtClean="0"/>
              <a:t>larger</a:t>
            </a:r>
          </a:p>
          <a:p>
            <a:r>
              <a:rPr lang="en-US" dirty="0"/>
              <a:t>Use a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block to </a:t>
            </a:r>
            <a:r>
              <a:rPr lang="en-US" dirty="0" smtClean="0"/>
              <a:t>connect </a:t>
            </a:r>
            <a:r>
              <a:rPr lang="en-US" dirty="0"/>
              <a:t>MGA to the </a:t>
            </a:r>
            <a:r>
              <a:rPr lang="en-US" dirty="0" smtClean="0"/>
              <a:t>Battery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Color accordingly</a:t>
            </a:r>
          </a:p>
        </p:txBody>
      </p:sp>
    </p:spTree>
    <p:extLst>
      <p:ext uri="{BB962C8B-B14F-4D97-AF65-F5344CB8AC3E}">
        <p14:creationId xmlns:p14="http://schemas.microsoft.com/office/powerpoint/2010/main" val="183976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198" y="1219200"/>
            <a:ext cx="863580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now observe the MGA current as </a:t>
            </a:r>
            <a:r>
              <a:rPr lang="en-US" dirty="0" smtClean="0"/>
              <a:t>it </a:t>
            </a:r>
            <a:r>
              <a:rPr lang="en-US" dirty="0"/>
              <a:t>follows the FU505 drive </a:t>
            </a:r>
            <a:r>
              <a:rPr lang="en-US" dirty="0" smtClean="0"/>
              <a:t>cycle</a:t>
            </a:r>
          </a:p>
          <a:p>
            <a:r>
              <a:rPr lang="en-US" dirty="0"/>
              <a:t>Go to the Logging &amp; </a:t>
            </a:r>
            <a:r>
              <a:rPr lang="en-US" dirty="0" smtClean="0"/>
              <a:t>Visualization 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Add a third axis to the </a:t>
            </a:r>
            <a:r>
              <a:rPr lang="en-US" dirty="0" smtClean="0">
                <a:solidFill>
                  <a:srgbClr val="00B0F0"/>
                </a:solidFill>
              </a:rPr>
              <a:t>Scope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Place the </a:t>
            </a:r>
            <a:r>
              <a:rPr lang="en-US" dirty="0" err="1">
                <a:solidFill>
                  <a:srgbClr val="00B0F0"/>
                </a:solidFill>
              </a:rPr>
              <a:t>MGA_Current_A</a:t>
            </a:r>
            <a:r>
              <a:rPr lang="en-US" dirty="0">
                <a:solidFill>
                  <a:srgbClr val="00B0F0"/>
                </a:solidFill>
              </a:rPr>
              <a:t> signal on the </a:t>
            </a:r>
            <a:r>
              <a:rPr lang="en-US" dirty="0" smtClean="0">
                <a:solidFill>
                  <a:srgbClr val="00B0F0"/>
                </a:solidFill>
              </a:rPr>
              <a:t>third axis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Run the </a:t>
            </a:r>
            <a:r>
              <a:rPr lang="en-US" dirty="0" smtClean="0">
                <a:solidFill>
                  <a:srgbClr val="00B0F0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7712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1257300"/>
            <a:ext cx="6949650" cy="5638026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6553200" y="2057400"/>
            <a:ext cx="1752600" cy="323266"/>
          </a:xfrm>
          <a:prstGeom prst="wedgeRectCallout">
            <a:avLst>
              <a:gd name="adj1" fmla="val -39608"/>
              <a:gd name="adj2" fmla="val 24087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Vehicle deceleration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2286000" y="1955925"/>
            <a:ext cx="1752600" cy="323266"/>
          </a:xfrm>
          <a:prstGeom prst="wedgeRectCallout">
            <a:avLst>
              <a:gd name="adj1" fmla="val 36593"/>
              <a:gd name="adj2" fmla="val 166440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Vehicle acceleration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524000" y="3505200"/>
            <a:ext cx="2021305" cy="323266"/>
          </a:xfrm>
          <a:prstGeom prst="wedgeRectCallout">
            <a:avLst>
              <a:gd name="adj1" fmla="val 60403"/>
              <a:gd name="adj2" fmla="val 5850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Positive torque request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6970295" y="4504437"/>
            <a:ext cx="2021305" cy="323266"/>
          </a:xfrm>
          <a:prstGeom prst="wedgeRectCallout">
            <a:avLst>
              <a:gd name="adj1" fmla="val -68168"/>
              <a:gd name="adj2" fmla="val -476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Negative torque request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7070559" y="5418837"/>
            <a:ext cx="1387642" cy="323266"/>
          </a:xfrm>
          <a:prstGeom prst="wedgeRectCallout">
            <a:avLst>
              <a:gd name="adj1" fmla="val -68168"/>
              <a:gd name="adj2" fmla="val -476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Positive Current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085473" y="6172200"/>
            <a:ext cx="1459832" cy="323266"/>
          </a:xfrm>
          <a:prstGeom prst="wedgeRectCallout">
            <a:avLst>
              <a:gd name="adj1" fmla="val 66173"/>
              <a:gd name="adj2" fmla="val -6431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Negative Current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4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SOC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add battery charge to our model</a:t>
            </a:r>
          </a:p>
          <a:p>
            <a:r>
              <a:rPr lang="en-US" dirty="0"/>
              <a:t>Battery Capacity is in units of Amp hours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The amount of charge transferred by a constant current of one amp for one hour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Thus we can integrate the battery current to find out how much charge has been removed</a:t>
            </a:r>
          </a:p>
          <a:p>
            <a:r>
              <a:rPr lang="en-US" dirty="0"/>
              <a:t>This value can be non-</a:t>
            </a:r>
            <a:r>
              <a:rPr lang="en-US" dirty="0" err="1"/>
              <a:t>dimensionalized</a:t>
            </a:r>
            <a:r>
              <a:rPr lang="en-US" dirty="0"/>
              <a:t> by dividing by the maximum capacity of the battery to get the State of Charge (SOC)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1 fully charged 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0 fully discharged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SOC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Battery subsystem, drag </a:t>
            </a:r>
            <a:r>
              <a:rPr lang="en-US" dirty="0" smtClean="0"/>
              <a:t>in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An </a:t>
            </a:r>
            <a:r>
              <a:rPr lang="en-US" sz="2800" dirty="0">
                <a:solidFill>
                  <a:srgbClr val="FF0000"/>
                </a:solidFill>
              </a:rPr>
              <a:t>Integrator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 smtClean="0">
                <a:solidFill>
                  <a:srgbClr val="00B0F0"/>
                </a:solidFill>
              </a:rPr>
              <a:t>block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A </a:t>
            </a:r>
            <a:r>
              <a:rPr lang="en-US" sz="2800" dirty="0">
                <a:solidFill>
                  <a:srgbClr val="FF0000"/>
                </a:solidFill>
              </a:rPr>
              <a:t>Gain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 smtClean="0">
                <a:solidFill>
                  <a:srgbClr val="00B0F0"/>
                </a:solidFill>
              </a:rPr>
              <a:t>block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1/3600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Two </a:t>
            </a:r>
            <a:r>
              <a:rPr lang="en-US" sz="2800" dirty="0">
                <a:solidFill>
                  <a:srgbClr val="FF0000"/>
                </a:solidFill>
              </a:rPr>
              <a:t>Constant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 smtClean="0">
                <a:solidFill>
                  <a:srgbClr val="00B0F0"/>
                </a:solidFill>
              </a:rPr>
              <a:t>blocks</a:t>
            </a:r>
          </a:p>
          <a:p>
            <a:pPr lvl="2"/>
            <a:r>
              <a:rPr lang="en-US" dirty="0" err="1" smtClean="0">
                <a:solidFill>
                  <a:srgbClr val="0070C0"/>
                </a:solidFill>
              </a:rPr>
              <a:t>Battery_Capacity</a:t>
            </a:r>
            <a:r>
              <a:rPr lang="en-US" dirty="0" smtClean="0">
                <a:solidFill>
                  <a:srgbClr val="0070C0"/>
                </a:solidFill>
              </a:rPr>
              <a:t>                                </a:t>
            </a:r>
            <a:r>
              <a:rPr lang="en-US" dirty="0">
                <a:solidFill>
                  <a:srgbClr val="0070C0"/>
                </a:solidFill>
              </a:rPr>
              <a:t>8.5 </a:t>
            </a:r>
            <a:r>
              <a:rPr lang="en-US" dirty="0" err="1" smtClean="0">
                <a:solidFill>
                  <a:srgbClr val="0070C0"/>
                </a:solidFill>
              </a:rPr>
              <a:t>Ahrs</a:t>
            </a:r>
            <a:endParaRPr lang="en-US" dirty="0" smtClean="0">
              <a:solidFill>
                <a:srgbClr val="0070C0"/>
              </a:solidFill>
            </a:endParaRPr>
          </a:p>
          <a:p>
            <a:pPr lvl="2"/>
            <a:r>
              <a:rPr lang="en-US" dirty="0" err="1" smtClean="0">
                <a:solidFill>
                  <a:srgbClr val="0070C0"/>
                </a:solidFill>
              </a:rPr>
              <a:t>Battery_Initial_SOC</a:t>
            </a:r>
            <a:r>
              <a:rPr lang="en-US" dirty="0" smtClean="0">
                <a:solidFill>
                  <a:srgbClr val="0070C0"/>
                </a:solidFill>
              </a:rPr>
              <a:t>                            0.7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Divide</a:t>
            </a:r>
            <a:r>
              <a:rPr lang="en-US" sz="2800" dirty="0" smtClean="0">
                <a:solidFill>
                  <a:srgbClr val="00B0F0"/>
                </a:solidFill>
              </a:rPr>
              <a:t> block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And a </a:t>
            </a:r>
            <a:r>
              <a:rPr lang="en-US" sz="2800" dirty="0">
                <a:solidFill>
                  <a:srgbClr val="FF0000"/>
                </a:solidFill>
              </a:rPr>
              <a:t>Sum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 smtClean="0">
                <a:solidFill>
                  <a:srgbClr val="00B0F0"/>
                </a:solidFill>
              </a:rPr>
              <a:t>block</a:t>
            </a:r>
          </a:p>
          <a:p>
            <a:r>
              <a:rPr lang="en-US" dirty="0"/>
              <a:t>Arrange as shown on the next slide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0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SOC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790" y="1219200"/>
            <a:ext cx="869862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2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SOC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</a:t>
            </a:r>
            <a:r>
              <a:rPr lang="en-US" dirty="0" err="1"/>
              <a:t>Battery_SOC</a:t>
            </a:r>
            <a:r>
              <a:rPr lang="en-US" dirty="0"/>
              <a:t> signal to the </a:t>
            </a:r>
            <a:r>
              <a:rPr lang="en-US" dirty="0" smtClean="0"/>
              <a:t>Battery </a:t>
            </a:r>
            <a:r>
              <a:rPr lang="en-US" dirty="0"/>
              <a:t>Diagnostics </a:t>
            </a:r>
            <a:r>
              <a:rPr lang="en-US" dirty="0" smtClean="0"/>
              <a:t>bus</a:t>
            </a:r>
          </a:p>
          <a:p>
            <a:r>
              <a:rPr lang="en-US" dirty="0"/>
              <a:t>Extract the signal in the Logging </a:t>
            </a:r>
            <a:r>
              <a:rPr lang="en-US" dirty="0" smtClean="0"/>
              <a:t>&amp; </a:t>
            </a:r>
            <a:r>
              <a:rPr lang="en-US" dirty="0"/>
              <a:t>Visualization </a:t>
            </a:r>
            <a:r>
              <a:rPr lang="en-US" dirty="0" smtClean="0"/>
              <a:t>subsystem</a:t>
            </a:r>
          </a:p>
          <a:p>
            <a:r>
              <a:rPr lang="en-US" dirty="0"/>
              <a:t>Right click on the </a:t>
            </a:r>
            <a:r>
              <a:rPr lang="en-US" dirty="0" err="1" smtClean="0"/>
              <a:t>Driver_Torque_Request</a:t>
            </a:r>
            <a:r>
              <a:rPr lang="en-US" dirty="0" smtClean="0"/>
              <a:t> signal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Select Disconnect </a:t>
            </a:r>
            <a:r>
              <a:rPr lang="en-US" dirty="0" smtClean="0">
                <a:solidFill>
                  <a:srgbClr val="00B0F0"/>
                </a:solidFill>
              </a:rPr>
              <a:t>Viewer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smtClean="0">
                <a:solidFill>
                  <a:srgbClr val="00B0F0"/>
                </a:solidFill>
              </a:rPr>
              <a:t>Scope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smtClean="0">
                <a:solidFill>
                  <a:srgbClr val="00B0F0"/>
                </a:solidFill>
              </a:rPr>
              <a:t>Axes 2</a:t>
            </a:r>
          </a:p>
          <a:p>
            <a:r>
              <a:rPr lang="en-US" dirty="0"/>
              <a:t>Add the SOC signal to </a:t>
            </a:r>
            <a:r>
              <a:rPr lang="en-US" dirty="0" smtClean="0"/>
              <a:t>Axes </a:t>
            </a:r>
            <a:r>
              <a:rPr lang="en-US" dirty="0"/>
              <a:t>2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22761"/>
            <a:ext cx="8067112" cy="5032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76200" y="3846326"/>
            <a:ext cx="1524000" cy="610300"/>
          </a:xfrm>
          <a:prstGeom prst="wedgeRectCallout">
            <a:avLst>
              <a:gd name="adj1" fmla="val 38848"/>
              <a:gd name="adj2" fmla="val -10662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Make sure all files and folders exist in your directory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2209800" y="3428649"/>
            <a:ext cx="1600200" cy="610300"/>
          </a:xfrm>
          <a:prstGeom prst="wedgeRectCallout">
            <a:avLst>
              <a:gd name="adj1" fmla="val -95809"/>
              <a:gd name="adj2" fmla="val -17083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This button allows you to choose the directory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95400" y="2514600"/>
            <a:ext cx="22496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5029200" y="2819400"/>
            <a:ext cx="1905000" cy="838200"/>
          </a:xfrm>
          <a:prstGeom prst="wedgeRectCallout">
            <a:avLst>
              <a:gd name="adj1" fmla="val -38246"/>
              <a:gd name="adj2" fmla="val -10906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Instead of typing Simulink in the command directly you can select this button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9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760" y="1219200"/>
            <a:ext cx="846468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step is to add the two new </a:t>
            </a:r>
            <a:r>
              <a:rPr lang="en-US" dirty="0" smtClean="0"/>
              <a:t>battery </a:t>
            </a:r>
            <a:r>
              <a:rPr lang="en-US" dirty="0"/>
              <a:t>parameters to the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smtClean="0"/>
              <a:t>file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Run the Simulation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286000"/>
            <a:ext cx="64674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63162"/>
            <a:ext cx="6781800" cy="550545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190500" y="2362200"/>
            <a:ext cx="1752600" cy="323266"/>
          </a:xfrm>
          <a:prstGeom prst="wedgeRectCallout">
            <a:avLst>
              <a:gd name="adj1" fmla="val 33054"/>
              <a:gd name="adj2" fmla="val 18161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Vehicle accelerates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68519" y="4145254"/>
            <a:ext cx="1355481" cy="323266"/>
          </a:xfrm>
          <a:prstGeom prst="wedgeRectCallout">
            <a:avLst>
              <a:gd name="adj1" fmla="val 61283"/>
              <a:gd name="adj2" fmla="val -13751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SOC Decreases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2691912" y="1676400"/>
            <a:ext cx="1880088" cy="323266"/>
          </a:xfrm>
          <a:prstGeom prst="wedgeRectCallout">
            <a:avLst>
              <a:gd name="adj1" fmla="val 32430"/>
              <a:gd name="adj2" fmla="val 17073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“Constant” high speed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2590800" y="4468520"/>
            <a:ext cx="1600200" cy="323266"/>
          </a:xfrm>
          <a:prstGeom prst="wedgeRectCallout">
            <a:avLst>
              <a:gd name="adj1" fmla="val 41783"/>
              <a:gd name="adj2" fmla="val -123010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Sharp drop in SOC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55323" y="2038934"/>
            <a:ext cx="1752600" cy="323266"/>
          </a:xfrm>
          <a:prstGeom prst="wedgeRectCallout">
            <a:avLst>
              <a:gd name="adj1" fmla="val -35173"/>
              <a:gd name="adj2" fmla="val 22150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Vehicle decelerates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4641606" y="4953000"/>
            <a:ext cx="1355481" cy="323266"/>
          </a:xfrm>
          <a:prstGeom prst="wedgeRectCallout">
            <a:avLst>
              <a:gd name="adj1" fmla="val 61283"/>
              <a:gd name="adj2" fmla="val -13751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SOC Increases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08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 electromechanical model </a:t>
            </a:r>
            <a:r>
              <a:rPr lang="en-US" dirty="0" smtClean="0"/>
              <a:t>of MGA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100% efficient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Constant torque capable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No rpm limits</a:t>
            </a:r>
          </a:p>
          <a:p>
            <a:r>
              <a:rPr lang="en-US" dirty="0"/>
              <a:t>Developed an electrical battery model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100% efficient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Constant </a:t>
            </a:r>
            <a:r>
              <a:rPr lang="en-US" dirty="0" smtClean="0">
                <a:solidFill>
                  <a:srgbClr val="00B0F0"/>
                </a:solidFill>
              </a:rPr>
              <a:t>voltage </a:t>
            </a:r>
            <a:r>
              <a:rPr lang="en-US" dirty="0">
                <a:solidFill>
                  <a:srgbClr val="00B0F0"/>
                </a:solidFill>
              </a:rPr>
              <a:t>capable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No </a:t>
            </a:r>
            <a:r>
              <a:rPr lang="en-US" dirty="0" smtClean="0">
                <a:solidFill>
                  <a:srgbClr val="00B0F0"/>
                </a:solidFill>
              </a:rPr>
              <a:t>current </a:t>
            </a:r>
            <a:r>
              <a:rPr lang="en-US" dirty="0">
                <a:solidFill>
                  <a:srgbClr val="00B0F0"/>
                </a:solidFill>
              </a:rPr>
              <a:t>limits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SOC ready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5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Simple Charging logic</a:t>
            </a:r>
          </a:p>
        </p:txBody>
      </p:sp>
    </p:spTree>
    <p:extLst>
      <p:ext uri="{BB962C8B-B14F-4D97-AF65-F5344CB8AC3E}">
        <p14:creationId xmlns:p14="http://schemas.microsoft.com/office/powerpoint/2010/main" val="27071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Battery </a:t>
            </a:r>
            <a:r>
              <a:rPr lang="en-US" dirty="0" smtClean="0"/>
              <a:t>charging</a:t>
            </a:r>
          </a:p>
          <a:p>
            <a:r>
              <a:rPr lang="en-US" dirty="0"/>
              <a:t>Simple </a:t>
            </a:r>
            <a:r>
              <a:rPr lang="en-US" dirty="0" err="1"/>
              <a:t>GenSet</a:t>
            </a:r>
            <a:r>
              <a:rPr lang="en-US" dirty="0"/>
              <a:t> charge logic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0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SOC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having our vehicle follow a </a:t>
            </a:r>
            <a:r>
              <a:rPr lang="en-US" dirty="0" smtClean="0"/>
              <a:t>drive </a:t>
            </a:r>
            <a:r>
              <a:rPr lang="en-US" dirty="0"/>
              <a:t>cycle, the Battery SOC </a:t>
            </a:r>
            <a:r>
              <a:rPr lang="en-US" dirty="0" smtClean="0"/>
              <a:t>decreased</a:t>
            </a:r>
          </a:p>
          <a:p>
            <a:r>
              <a:rPr lang="en-US" dirty="0"/>
              <a:t>Eventually, the Battery SOC will get </a:t>
            </a:r>
            <a:r>
              <a:rPr lang="en-US" dirty="0" smtClean="0"/>
              <a:t>too low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Permanent </a:t>
            </a:r>
            <a:r>
              <a:rPr lang="en-US" dirty="0" smtClean="0">
                <a:solidFill>
                  <a:srgbClr val="00B0F0"/>
                </a:solidFill>
              </a:rPr>
              <a:t>damage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Stranded </a:t>
            </a:r>
            <a:r>
              <a:rPr lang="en-US" dirty="0" smtClean="0">
                <a:solidFill>
                  <a:srgbClr val="00B0F0"/>
                </a:solidFill>
              </a:rPr>
              <a:t>motorist</a:t>
            </a:r>
          </a:p>
          <a:p>
            <a:r>
              <a:rPr lang="en-US" dirty="0"/>
              <a:t>This will require an on-board </a:t>
            </a:r>
            <a:r>
              <a:rPr lang="en-US" dirty="0" smtClean="0"/>
              <a:t>power </a:t>
            </a:r>
            <a:r>
              <a:rPr lang="en-US" dirty="0"/>
              <a:t>generating </a:t>
            </a:r>
            <a:r>
              <a:rPr lang="en-US" dirty="0" smtClean="0"/>
              <a:t>unit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Diesel engine and MGB</a:t>
            </a:r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6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SOC / </a:t>
            </a:r>
            <a:r>
              <a:rPr lang="en-US" dirty="0" err="1" smtClean="0"/>
              <a:t>GenSet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net effect of the </a:t>
            </a:r>
            <a:r>
              <a:rPr lang="en-US" dirty="0" err="1"/>
              <a:t>GenSet</a:t>
            </a:r>
            <a:r>
              <a:rPr lang="en-US" dirty="0"/>
              <a:t> is to </a:t>
            </a:r>
            <a:r>
              <a:rPr lang="en-US" dirty="0" smtClean="0"/>
              <a:t>provide </a:t>
            </a:r>
            <a:r>
              <a:rPr lang="en-US" dirty="0"/>
              <a:t>power to the </a:t>
            </a:r>
            <a:r>
              <a:rPr lang="en-US" dirty="0" smtClean="0"/>
              <a:t>battery</a:t>
            </a:r>
          </a:p>
          <a:p>
            <a:pPr lvl="1"/>
            <a:r>
              <a:rPr lang="da-DK" dirty="0">
                <a:solidFill>
                  <a:srgbClr val="00B0F0"/>
                </a:solidFill>
              </a:rPr>
              <a:t>MGB current at Battery </a:t>
            </a:r>
            <a:r>
              <a:rPr lang="da-DK" dirty="0" smtClean="0">
                <a:solidFill>
                  <a:srgbClr val="00B0F0"/>
                </a:solidFill>
              </a:rPr>
              <a:t>voltage</a:t>
            </a:r>
          </a:p>
          <a:p>
            <a:r>
              <a:rPr lang="en-US" dirty="0"/>
              <a:t>Let’s make a ridiculously simple </a:t>
            </a:r>
            <a:r>
              <a:rPr lang="en-US" dirty="0" smtClean="0"/>
              <a:t>MGB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Constant current </a:t>
            </a:r>
            <a:r>
              <a:rPr lang="en-US" dirty="0" smtClean="0">
                <a:solidFill>
                  <a:srgbClr val="00B0F0"/>
                </a:solidFill>
              </a:rPr>
              <a:t>output</a:t>
            </a:r>
          </a:p>
          <a:p>
            <a:r>
              <a:rPr lang="en-US" dirty="0"/>
              <a:t>Rename the model </a:t>
            </a:r>
            <a:r>
              <a:rPr lang="en-US" dirty="0" smtClean="0">
                <a:solidFill>
                  <a:srgbClr val="00B0F0"/>
                </a:solidFill>
              </a:rPr>
              <a:t>Series_Hybrid_le5_a.slx</a:t>
            </a:r>
          </a:p>
          <a:p>
            <a:r>
              <a:rPr lang="en-US" dirty="0"/>
              <a:t>In the plant level of the model, drag in </a:t>
            </a:r>
            <a:r>
              <a:rPr lang="en-US" dirty="0" smtClean="0"/>
              <a:t>a </a:t>
            </a:r>
            <a:r>
              <a:rPr lang="en-US" dirty="0"/>
              <a:t>new </a:t>
            </a:r>
            <a:r>
              <a:rPr lang="en-US" dirty="0">
                <a:solidFill>
                  <a:srgbClr val="FF0000"/>
                </a:solidFill>
              </a:rPr>
              <a:t>Subsystem</a:t>
            </a:r>
            <a:r>
              <a:rPr lang="en-US" dirty="0"/>
              <a:t> and rename it </a:t>
            </a:r>
            <a:r>
              <a:rPr lang="en-US" dirty="0" smtClean="0"/>
              <a:t>MGB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Make the background green</a:t>
            </a: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9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MGB subsystem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Delete the connecting </a:t>
            </a:r>
            <a:r>
              <a:rPr lang="en-US" dirty="0" smtClean="0">
                <a:solidFill>
                  <a:srgbClr val="00B0F0"/>
                </a:solidFill>
              </a:rPr>
              <a:t>wire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Create the System Signals and </a:t>
            </a:r>
            <a:r>
              <a:rPr lang="en-US" dirty="0" smtClean="0">
                <a:solidFill>
                  <a:srgbClr val="00B0F0"/>
                </a:solidFill>
              </a:rPr>
              <a:t>MGB </a:t>
            </a:r>
            <a:r>
              <a:rPr lang="en-US" dirty="0">
                <a:solidFill>
                  <a:srgbClr val="00B0F0"/>
                </a:solidFill>
              </a:rPr>
              <a:t>Diagnostics </a:t>
            </a:r>
            <a:r>
              <a:rPr lang="en-US" dirty="0" smtClean="0">
                <a:solidFill>
                  <a:srgbClr val="00B0F0"/>
                </a:solidFill>
              </a:rPr>
              <a:t>bus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Drag in a </a:t>
            </a:r>
            <a:r>
              <a:rPr lang="en-US" dirty="0">
                <a:solidFill>
                  <a:srgbClr val="FF0000"/>
                </a:solidFill>
              </a:rPr>
              <a:t>Constant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Rename it MGB Current (A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Give it a value of 5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Drag in an </a:t>
            </a:r>
            <a:r>
              <a:rPr lang="en-US" dirty="0">
                <a:solidFill>
                  <a:srgbClr val="FF0000"/>
                </a:solidFill>
              </a:rPr>
              <a:t>Out1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Rename it MGB Current Output (A)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Put the current on the Diagnostics Bus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4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039" y="1371600"/>
            <a:ext cx="821612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8800" y="1219200"/>
            <a:ext cx="7802600" cy="5032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57200" y="3430237"/>
            <a:ext cx="1524000" cy="610300"/>
          </a:xfrm>
          <a:prstGeom prst="wedgeRectCallout">
            <a:avLst>
              <a:gd name="adj1" fmla="val 87045"/>
              <a:gd name="adj2" fmla="val -1083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Select Blank model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8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to the Plant level and put the </a:t>
            </a:r>
            <a:r>
              <a:rPr lang="en-US" dirty="0" smtClean="0"/>
              <a:t>MGB </a:t>
            </a:r>
            <a:r>
              <a:rPr lang="en-US" dirty="0"/>
              <a:t>Diagnostics on the Plant Diagnostics </a:t>
            </a:r>
            <a:r>
              <a:rPr lang="en-US" dirty="0" smtClean="0"/>
              <a:t>Bus</a:t>
            </a:r>
          </a:p>
          <a:p>
            <a:r>
              <a:rPr lang="en-US" dirty="0"/>
              <a:t>Connect a System Signals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/>
              <a:t>Go to the Logging &amp; </a:t>
            </a:r>
            <a:r>
              <a:rPr lang="en-US" dirty="0" smtClean="0"/>
              <a:t>Visualization </a:t>
            </a:r>
            <a:r>
              <a:rPr lang="en-US" dirty="0"/>
              <a:t>subsystem and extract the </a:t>
            </a:r>
            <a:r>
              <a:rPr lang="en-US" dirty="0" smtClean="0"/>
              <a:t>MGB diagnostics</a:t>
            </a:r>
          </a:p>
          <a:p>
            <a:r>
              <a:rPr lang="en-US" dirty="0"/>
              <a:t>Color accordingly!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257300"/>
            <a:ext cx="798661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6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 / Battery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to the Plant level of the model </a:t>
            </a:r>
            <a:r>
              <a:rPr lang="en-US" dirty="0" smtClean="0"/>
              <a:t>and </a:t>
            </a:r>
            <a:r>
              <a:rPr lang="en-US" dirty="0"/>
              <a:t>use a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block to make </a:t>
            </a:r>
            <a:r>
              <a:rPr lang="en-US" dirty="0" smtClean="0"/>
              <a:t>the </a:t>
            </a:r>
            <a:r>
              <a:rPr lang="en-US" dirty="0"/>
              <a:t>electrical connection to the Battery</a:t>
            </a:r>
          </a:p>
        </p:txBody>
      </p:sp>
    </p:spTree>
    <p:extLst>
      <p:ext uri="{BB962C8B-B14F-4D97-AF65-F5344CB8AC3E}">
        <p14:creationId xmlns:p14="http://schemas.microsoft.com/office/powerpoint/2010/main" val="157489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 / Battery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257300"/>
            <a:ext cx="801779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Drag in an </a:t>
            </a:r>
            <a:r>
              <a:rPr lang="en-US" dirty="0">
                <a:solidFill>
                  <a:srgbClr val="FF0000"/>
                </a:solidFill>
              </a:rPr>
              <a:t>In1</a:t>
            </a:r>
            <a:r>
              <a:rPr lang="en-US" dirty="0"/>
              <a:t> block and rename it </a:t>
            </a:r>
            <a:r>
              <a:rPr lang="en-US" dirty="0" smtClean="0"/>
              <a:t>MGB </a:t>
            </a:r>
            <a:r>
              <a:rPr lang="en-US" dirty="0"/>
              <a:t>Current Input (A</a:t>
            </a:r>
            <a:r>
              <a:rPr lang="en-US" dirty="0" smtClean="0"/>
              <a:t>)</a:t>
            </a:r>
          </a:p>
          <a:p>
            <a:r>
              <a:rPr lang="en-US" dirty="0"/>
              <a:t>Drag in a </a:t>
            </a:r>
            <a:r>
              <a:rPr lang="en-US" dirty="0">
                <a:solidFill>
                  <a:srgbClr val="FF0000"/>
                </a:solidFill>
              </a:rPr>
              <a:t>Sum</a:t>
            </a:r>
            <a:r>
              <a:rPr lang="en-US" dirty="0"/>
              <a:t> block and add the </a:t>
            </a:r>
            <a:r>
              <a:rPr lang="en-US" dirty="0" smtClean="0"/>
              <a:t>two </a:t>
            </a:r>
            <a:r>
              <a:rPr lang="en-US" dirty="0"/>
              <a:t>Current Inputs </a:t>
            </a:r>
            <a:r>
              <a:rPr lang="en-US" dirty="0" smtClean="0"/>
              <a:t>together</a:t>
            </a:r>
          </a:p>
          <a:p>
            <a:r>
              <a:rPr lang="en-US" dirty="0"/>
              <a:t>Connect the output to the </a:t>
            </a:r>
            <a:r>
              <a:rPr lang="en-US" dirty="0" err="1" smtClean="0"/>
              <a:t>Battery_Current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/>
              <a:t>Excellent – both MGs can </a:t>
            </a:r>
            <a:r>
              <a:rPr lang="en-US" dirty="0" smtClean="0"/>
              <a:t>remove/provide </a:t>
            </a:r>
            <a:r>
              <a:rPr lang="en-US" dirty="0"/>
              <a:t>current from/to the </a:t>
            </a:r>
            <a:r>
              <a:rPr lang="en-US" dirty="0" smtClean="0"/>
              <a:t>Battery</a:t>
            </a:r>
          </a:p>
          <a:p>
            <a:r>
              <a:rPr lang="en-US" dirty="0"/>
              <a:t>Return to the Plant level and connect </a:t>
            </a:r>
            <a:r>
              <a:rPr lang="en-US" dirty="0" smtClean="0"/>
              <a:t>the </a:t>
            </a:r>
            <a:r>
              <a:rPr lang="en-US" dirty="0" err="1"/>
              <a:t>MGB_Current_A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3029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4704" y="1447800"/>
            <a:ext cx="765079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smtClean="0"/>
              <a:t>Logging </a:t>
            </a:r>
            <a:r>
              <a:rPr lang="en-US" dirty="0"/>
              <a:t>&amp; Visualization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Right click on the </a:t>
            </a:r>
            <a:r>
              <a:rPr lang="en-US" dirty="0" err="1">
                <a:solidFill>
                  <a:srgbClr val="00B0F0"/>
                </a:solidFill>
              </a:rPr>
              <a:t>Battery_SOC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signal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Create a new </a:t>
            </a:r>
            <a:r>
              <a:rPr lang="en-US" dirty="0" smtClean="0">
                <a:solidFill>
                  <a:srgbClr val="00B0F0"/>
                </a:solidFill>
              </a:rPr>
              <a:t>scope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Give it three </a:t>
            </a:r>
            <a:r>
              <a:rPr lang="en-US" dirty="0" smtClean="0">
                <a:solidFill>
                  <a:srgbClr val="00B0F0"/>
                </a:solidFill>
              </a:rPr>
              <a:t>axis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Axis 1 – Battery </a:t>
            </a:r>
            <a:r>
              <a:rPr lang="en-US" dirty="0" smtClean="0">
                <a:solidFill>
                  <a:srgbClr val="0070C0"/>
                </a:solidFill>
              </a:rPr>
              <a:t>SOC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Axis 2 – Battery </a:t>
            </a:r>
            <a:r>
              <a:rPr lang="en-US" dirty="0" smtClean="0">
                <a:solidFill>
                  <a:srgbClr val="0070C0"/>
                </a:solidFill>
              </a:rPr>
              <a:t>Current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Axis 3 – MGA and MGB </a:t>
            </a:r>
            <a:r>
              <a:rPr lang="en-US" dirty="0" smtClean="0">
                <a:solidFill>
                  <a:srgbClr val="0070C0"/>
                </a:solidFill>
              </a:rPr>
              <a:t>Current</a:t>
            </a:r>
          </a:p>
          <a:p>
            <a:r>
              <a:rPr lang="en-US" dirty="0"/>
              <a:t>Run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3439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5062" y="1280746"/>
            <a:ext cx="6019800" cy="54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9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“trickle charge” of a constant 5 </a:t>
            </a:r>
            <a:r>
              <a:rPr lang="en-US" dirty="0" smtClean="0"/>
              <a:t>amps </a:t>
            </a:r>
            <a:r>
              <a:rPr lang="en-US" dirty="0"/>
              <a:t>kept the SOC up but the Battery was </a:t>
            </a:r>
            <a:r>
              <a:rPr lang="en-US" dirty="0" smtClean="0"/>
              <a:t>still </a:t>
            </a:r>
            <a:r>
              <a:rPr lang="en-US" i="1" dirty="0"/>
              <a:t>charge </a:t>
            </a:r>
            <a:r>
              <a:rPr lang="en-US" i="1" dirty="0" smtClean="0"/>
              <a:t>depleting</a:t>
            </a:r>
          </a:p>
          <a:p>
            <a:r>
              <a:rPr lang="en-US" dirty="0"/>
              <a:t>Vary the value of the MGB current until </a:t>
            </a:r>
            <a:r>
              <a:rPr lang="en-US" dirty="0" smtClean="0"/>
              <a:t>the </a:t>
            </a:r>
            <a:r>
              <a:rPr lang="en-US" dirty="0"/>
              <a:t>Battery is relatively </a:t>
            </a:r>
            <a:r>
              <a:rPr lang="en-US" i="1" dirty="0"/>
              <a:t>charge sustaining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2600" y="1269023"/>
            <a:ext cx="5928270" cy="539291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2209800" y="2895600"/>
            <a:ext cx="822081" cy="323266"/>
          </a:xfrm>
          <a:prstGeom prst="wedgeRectCallout">
            <a:avLst>
              <a:gd name="adj1" fmla="val -75615"/>
              <a:gd name="adj2" fmla="val -11213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0.7 SOC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6553200" y="2159228"/>
            <a:ext cx="822081" cy="323266"/>
          </a:xfrm>
          <a:prstGeom prst="wedgeRectCallout">
            <a:avLst>
              <a:gd name="adj1" fmla="val 72691"/>
              <a:gd name="adj2" fmla="val 101830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0.7 SOC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6705600" y="4800600"/>
            <a:ext cx="822081" cy="323266"/>
          </a:xfrm>
          <a:prstGeom prst="wedgeRectCallout">
            <a:avLst>
              <a:gd name="adj1" fmla="val -1462"/>
              <a:gd name="adj2" fmla="val 18161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8 Amps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9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Simulink is a graphical programming environment which enables you to link function blocks to create simulations</a:t>
            </a:r>
          </a:p>
          <a:p>
            <a:r>
              <a:rPr lang="en-US" dirty="0" smtClean="0"/>
              <a:t>In the Simulink model window, select library browser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51" y="3183016"/>
            <a:ext cx="5943600" cy="36397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3962400" y="3583780"/>
            <a:ext cx="228600" cy="3032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3962400" y="4126461"/>
            <a:ext cx="1524000" cy="322592"/>
          </a:xfrm>
          <a:prstGeom prst="wedgeRectCallout">
            <a:avLst>
              <a:gd name="adj1" fmla="val -39490"/>
              <a:gd name="adj2" fmla="val -11282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Library Browser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0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GenSet</a:t>
            </a:r>
            <a:r>
              <a:rPr lang="en-US" dirty="0" smtClean="0"/>
              <a:t> Controls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series electric vehicle will use </a:t>
            </a:r>
            <a:r>
              <a:rPr lang="en-US" dirty="0" smtClean="0"/>
              <a:t>a </a:t>
            </a:r>
            <a:r>
              <a:rPr lang="en-US" dirty="0" err="1"/>
              <a:t>genset</a:t>
            </a:r>
            <a:r>
              <a:rPr lang="en-US" dirty="0"/>
              <a:t> which will be </a:t>
            </a:r>
            <a:r>
              <a:rPr lang="en-US" dirty="0" smtClean="0"/>
              <a:t>activated intermittently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SOC too low : start charging </a:t>
            </a:r>
            <a:r>
              <a:rPr lang="en-US" dirty="0" smtClean="0">
                <a:solidFill>
                  <a:srgbClr val="00B0F0"/>
                </a:solidFill>
              </a:rPr>
              <a:t>battery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SOC too high : stop charging </a:t>
            </a:r>
            <a:r>
              <a:rPr lang="en-US" dirty="0" smtClean="0">
                <a:solidFill>
                  <a:srgbClr val="00B0F0"/>
                </a:solidFill>
              </a:rPr>
              <a:t>battery</a:t>
            </a:r>
          </a:p>
          <a:p>
            <a:r>
              <a:rPr lang="en-US" dirty="0"/>
              <a:t>Let’s make the idealized </a:t>
            </a:r>
            <a:r>
              <a:rPr lang="en-US" dirty="0" err="1"/>
              <a:t>genset</a:t>
            </a:r>
            <a:r>
              <a:rPr lang="en-US" dirty="0"/>
              <a:t> do </a:t>
            </a:r>
            <a:r>
              <a:rPr lang="en-US" dirty="0" smtClean="0"/>
              <a:t>exactly </a:t>
            </a:r>
            <a:r>
              <a:rPr lang="en-US" dirty="0"/>
              <a:t>that via MGB and a state </a:t>
            </a:r>
            <a:r>
              <a:rPr lang="en-US" dirty="0" smtClean="0"/>
              <a:t>machine</a:t>
            </a:r>
          </a:p>
          <a:p>
            <a:r>
              <a:rPr lang="en-US" dirty="0"/>
              <a:t>Go to the Controller level of the model</a:t>
            </a:r>
          </a:p>
        </p:txBody>
      </p:sp>
    </p:spTree>
    <p:extLst>
      <p:ext uri="{BB962C8B-B14F-4D97-AF65-F5344CB8AC3E}">
        <p14:creationId xmlns:p14="http://schemas.microsoft.com/office/powerpoint/2010/main" val="31884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GenSet</a:t>
            </a:r>
            <a:r>
              <a:rPr lang="en-US" dirty="0" smtClean="0"/>
              <a:t> Controls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/ </a:t>
            </a:r>
            <a:r>
              <a:rPr lang="en-US" dirty="0" err="1" smtClean="0">
                <a:solidFill>
                  <a:srgbClr val="00B0F0"/>
                </a:solidFill>
              </a:rPr>
              <a:t>Stateflow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Drag </a:t>
            </a:r>
            <a:r>
              <a:rPr lang="en-US" dirty="0"/>
              <a:t>in a </a:t>
            </a:r>
            <a:r>
              <a:rPr lang="en-US" dirty="0">
                <a:solidFill>
                  <a:srgbClr val="FF0000"/>
                </a:solidFill>
              </a:rPr>
              <a:t>Chart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Rename it </a:t>
            </a:r>
            <a:r>
              <a:rPr lang="en-US" dirty="0" err="1">
                <a:solidFill>
                  <a:srgbClr val="00B0F0"/>
                </a:solidFill>
              </a:rPr>
              <a:t>GenSet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Controller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Double click on </a:t>
            </a:r>
            <a:r>
              <a:rPr lang="en-US" dirty="0" smtClean="0">
                <a:solidFill>
                  <a:srgbClr val="00B0F0"/>
                </a:solidFill>
              </a:rPr>
              <a:t>it</a:t>
            </a:r>
          </a:p>
          <a:p>
            <a:r>
              <a:rPr lang="en-US" dirty="0"/>
              <a:t>The first logical state will be the “</a:t>
            </a:r>
            <a:r>
              <a:rPr lang="en-US" dirty="0" smtClean="0"/>
              <a:t>no </a:t>
            </a:r>
            <a:r>
              <a:rPr lang="en-US" dirty="0"/>
              <a:t>charge” </a:t>
            </a:r>
            <a:r>
              <a:rPr lang="en-US" dirty="0" smtClean="0"/>
              <a:t>state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Battery SOC is above the lower limit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2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3657600" cy="5032375"/>
          </a:xfrm>
        </p:spPr>
        <p:txBody>
          <a:bodyPr/>
          <a:lstStyle/>
          <a:p>
            <a:r>
              <a:rPr lang="en-US" dirty="0"/>
              <a:t>Left click on </a:t>
            </a:r>
            <a:r>
              <a:rPr lang="en-US" dirty="0" smtClean="0"/>
              <a:t>the </a:t>
            </a:r>
            <a:r>
              <a:rPr lang="en-US" dirty="0"/>
              <a:t>State </a:t>
            </a:r>
            <a:r>
              <a:rPr lang="en-US" dirty="0" smtClean="0"/>
              <a:t>icon</a:t>
            </a:r>
          </a:p>
          <a:p>
            <a:r>
              <a:rPr lang="en-US" dirty="0"/>
              <a:t>Left click on </a:t>
            </a:r>
            <a:r>
              <a:rPr lang="en-US" dirty="0" smtClean="0"/>
              <a:t>the window</a:t>
            </a:r>
          </a:p>
          <a:p>
            <a:r>
              <a:rPr lang="en-US" dirty="0" smtClean="0"/>
              <a:t>Name the state</a:t>
            </a:r>
          </a:p>
          <a:p>
            <a:pPr lvl="1"/>
            <a:r>
              <a:rPr lang="en-US" dirty="0" err="1" smtClean="0">
                <a:solidFill>
                  <a:srgbClr val="00B0F0"/>
                </a:solidFill>
              </a:rPr>
              <a:t>No_Charge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/>
              <a:t>On entry, </a:t>
            </a:r>
            <a:r>
              <a:rPr lang="en-US" dirty="0" smtClean="0"/>
              <a:t>set </a:t>
            </a:r>
            <a:r>
              <a:rPr lang="en-US" dirty="0"/>
              <a:t>the MGB </a:t>
            </a:r>
            <a:r>
              <a:rPr lang="en-US" dirty="0" smtClean="0"/>
              <a:t>charge enable </a:t>
            </a:r>
            <a:r>
              <a:rPr lang="en-US" dirty="0"/>
              <a:t>to </a:t>
            </a:r>
            <a:r>
              <a:rPr lang="en-US" dirty="0" smtClean="0"/>
              <a:t>0</a:t>
            </a:r>
          </a:p>
          <a:p>
            <a:r>
              <a:rPr lang="en-US" dirty="0"/>
              <a:t>Create a </a:t>
            </a:r>
            <a:r>
              <a:rPr lang="en-US" dirty="0" smtClean="0"/>
              <a:t>charge state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992" y="1676400"/>
            <a:ext cx="5527470" cy="40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9595" y="1219200"/>
            <a:ext cx="744861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032375"/>
          </a:xfrm>
        </p:spPr>
        <p:txBody>
          <a:bodyPr/>
          <a:lstStyle/>
          <a:p>
            <a:r>
              <a:rPr lang="en-US" dirty="0"/>
              <a:t>To go from one state to another, </a:t>
            </a:r>
            <a:r>
              <a:rPr lang="en-US" dirty="0" smtClean="0"/>
              <a:t>a </a:t>
            </a:r>
            <a:r>
              <a:rPr lang="en-US" i="1" dirty="0"/>
              <a:t>transition </a:t>
            </a:r>
            <a:r>
              <a:rPr lang="en-US" dirty="0"/>
              <a:t>must </a:t>
            </a:r>
            <a:r>
              <a:rPr lang="en-US" dirty="0" smtClean="0"/>
              <a:t>occur</a:t>
            </a:r>
          </a:p>
          <a:p>
            <a:r>
              <a:rPr lang="en-US" dirty="0"/>
              <a:t>These transitions are controlled </a:t>
            </a:r>
            <a:r>
              <a:rPr lang="en-US" dirty="0" smtClean="0"/>
              <a:t>by </a:t>
            </a:r>
            <a:r>
              <a:rPr lang="en-US" dirty="0"/>
              <a:t>parameters called </a:t>
            </a:r>
            <a:r>
              <a:rPr lang="en-US" i="1" dirty="0" smtClean="0"/>
              <a:t>guards</a:t>
            </a:r>
          </a:p>
          <a:p>
            <a:r>
              <a:rPr lang="en-US" dirty="0"/>
              <a:t>If, at the instance the guard is queried, </a:t>
            </a:r>
            <a:r>
              <a:rPr lang="en-US" dirty="0" smtClean="0"/>
              <a:t>the </a:t>
            </a:r>
            <a:r>
              <a:rPr lang="en-US" dirty="0"/>
              <a:t>parameters are true then the </a:t>
            </a:r>
            <a:r>
              <a:rPr lang="en-US" dirty="0" smtClean="0"/>
              <a:t>transition occurs</a:t>
            </a:r>
          </a:p>
          <a:p>
            <a:r>
              <a:rPr lang="en-US" dirty="0"/>
              <a:t>Let’s now create the transitions </a:t>
            </a:r>
            <a:r>
              <a:rPr lang="en-US" dirty="0" smtClean="0"/>
              <a:t>followed </a:t>
            </a:r>
            <a:r>
              <a:rPr lang="en-US" dirty="0"/>
              <a:t>by the guards</a:t>
            </a:r>
          </a:p>
        </p:txBody>
      </p:sp>
    </p:spTree>
    <p:extLst>
      <p:ext uri="{BB962C8B-B14F-4D97-AF65-F5344CB8AC3E}">
        <p14:creationId xmlns:p14="http://schemas.microsoft.com/office/powerpoint/2010/main" val="3467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3657600" cy="5032375"/>
          </a:xfrm>
        </p:spPr>
        <p:txBody>
          <a:bodyPr/>
          <a:lstStyle/>
          <a:p>
            <a:r>
              <a:rPr lang="en-US" dirty="0" smtClean="0"/>
              <a:t>Place the mouse over the </a:t>
            </a:r>
            <a:r>
              <a:rPr lang="en-US" dirty="0" err="1" smtClean="0"/>
              <a:t>No_Charge</a:t>
            </a:r>
            <a:r>
              <a:rPr lang="en-US" dirty="0" smtClean="0"/>
              <a:t> state</a:t>
            </a:r>
          </a:p>
          <a:p>
            <a:r>
              <a:rPr lang="en-US" dirty="0" smtClean="0"/>
              <a:t>Left Click</a:t>
            </a:r>
          </a:p>
          <a:p>
            <a:r>
              <a:rPr lang="en-US" dirty="0" smtClean="0"/>
              <a:t>Hold and drag to the Charge state</a:t>
            </a:r>
          </a:p>
          <a:p>
            <a:r>
              <a:rPr lang="en-US" dirty="0" smtClean="0"/>
              <a:t>Connect the Charge back to the </a:t>
            </a:r>
            <a:r>
              <a:rPr lang="en-US" dirty="0" err="1" smtClean="0"/>
              <a:t>No_Charge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679" y="2057400"/>
            <a:ext cx="521192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3657600" cy="5032375"/>
          </a:xfrm>
        </p:spPr>
        <p:txBody>
          <a:bodyPr/>
          <a:lstStyle/>
          <a:p>
            <a:r>
              <a:rPr lang="en-US" dirty="0" smtClean="0"/>
              <a:t>Left click on the right transition</a:t>
            </a:r>
          </a:p>
          <a:p>
            <a:r>
              <a:rPr lang="en-US" dirty="0" smtClean="0"/>
              <a:t>Replace the question mark with the code at right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Enclosed in square brackets</a:t>
            </a:r>
          </a:p>
          <a:p>
            <a:r>
              <a:rPr lang="en-US" dirty="0" smtClean="0"/>
              <a:t>Repeat for the second transition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80" y="2057400"/>
            <a:ext cx="5355712" cy="4046538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6383215" y="3048000"/>
            <a:ext cx="2590800" cy="323266"/>
          </a:xfrm>
          <a:prstGeom prst="wedgeRectCallout">
            <a:avLst>
              <a:gd name="adj1" fmla="val 16048"/>
              <a:gd name="adj2" fmla="val 28315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Arial" charset="0"/>
              </a:rPr>
              <a:t>[</a:t>
            </a:r>
            <a:r>
              <a:rPr lang="en-US" sz="1200" dirty="0" err="1">
                <a:latin typeface="Arial" charset="0"/>
              </a:rPr>
              <a:t>Battery_SOC</a:t>
            </a:r>
            <a:r>
              <a:rPr lang="en-US" sz="1200" dirty="0">
                <a:latin typeface="Arial" charset="0"/>
              </a:rPr>
              <a:t>&lt;</a:t>
            </a:r>
            <a:r>
              <a:rPr lang="en-US" sz="1200" dirty="0" err="1">
                <a:latin typeface="Arial" charset="0"/>
              </a:rPr>
              <a:t>battery_soc_low</a:t>
            </a:r>
            <a:r>
              <a:rPr lang="en-US" sz="1200" dirty="0">
                <a:latin typeface="Arial" charset="0"/>
              </a:rPr>
              <a:t>]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5533292" y="6275021"/>
            <a:ext cx="2696308" cy="323266"/>
          </a:xfrm>
          <a:prstGeom prst="wedgeRectCallout">
            <a:avLst>
              <a:gd name="adj1" fmla="val -28296"/>
              <a:gd name="adj2" fmla="val -54005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Arial" charset="0"/>
              </a:rPr>
              <a:t>[</a:t>
            </a:r>
            <a:r>
              <a:rPr lang="en-US" sz="1200" dirty="0" err="1" smtClean="0">
                <a:latin typeface="Arial" charset="0"/>
              </a:rPr>
              <a:t>Battery_SOC</a:t>
            </a:r>
            <a:r>
              <a:rPr lang="en-US" sz="1200" dirty="0" smtClean="0">
                <a:latin typeface="Arial" charset="0"/>
              </a:rPr>
              <a:t>&gt;=</a:t>
            </a:r>
            <a:r>
              <a:rPr lang="en-US" sz="1200" dirty="0" err="1" smtClean="0">
                <a:latin typeface="Arial" charset="0"/>
              </a:rPr>
              <a:t>battery_soc_high</a:t>
            </a:r>
            <a:r>
              <a:rPr lang="en-US" sz="1200" dirty="0" smtClean="0">
                <a:latin typeface="Arial" charset="0"/>
              </a:rPr>
              <a:t>]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2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3657600" cy="5032375"/>
          </a:xfrm>
        </p:spPr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needs to know which state to “wake up” in</a:t>
            </a:r>
          </a:p>
          <a:p>
            <a:r>
              <a:rPr lang="en-US" dirty="0" smtClean="0"/>
              <a:t>The default transition was created when the first state was placed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80" y="2057400"/>
            <a:ext cx="5355712" cy="4046538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6034990" y="2667000"/>
            <a:ext cx="1508810" cy="323266"/>
          </a:xfrm>
          <a:prstGeom prst="wedgeRectCallout">
            <a:avLst>
              <a:gd name="adj1" fmla="val -67329"/>
              <a:gd name="adj2" fmla="val 12721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Default transition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r>
              <a:rPr lang="en-US" dirty="0"/>
              <a:t>We need to add the </a:t>
            </a:r>
            <a:r>
              <a:rPr lang="en-US" dirty="0" err="1"/>
              <a:t>Battery_SOC</a:t>
            </a:r>
            <a:r>
              <a:rPr lang="en-US" dirty="0"/>
              <a:t> </a:t>
            </a:r>
            <a:r>
              <a:rPr lang="en-US" dirty="0" smtClean="0"/>
              <a:t>input </a:t>
            </a:r>
            <a:r>
              <a:rPr lang="en-US" dirty="0"/>
              <a:t>from Simulink into </a:t>
            </a:r>
            <a:r>
              <a:rPr lang="en-US" dirty="0" err="1" smtClean="0"/>
              <a:t>Stateflow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Select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Chart / Add Inputs &amp; Outputs / Data Input From Simulink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Change the Name to </a:t>
            </a:r>
            <a:r>
              <a:rPr lang="en-US" dirty="0" err="1" smtClean="0">
                <a:solidFill>
                  <a:srgbClr val="00B0F0"/>
                </a:solidFill>
              </a:rPr>
              <a:t>Battery_SOC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Click OK</a:t>
            </a:r>
          </a:p>
          <a:p>
            <a:r>
              <a:rPr lang="en-US" dirty="0" smtClean="0"/>
              <a:t>If you select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Tools / Model Explorer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/>
              <a:t>You can see that </a:t>
            </a:r>
            <a:r>
              <a:rPr lang="en-US" dirty="0" err="1" smtClean="0"/>
              <a:t>Battery_SOC</a:t>
            </a:r>
            <a:r>
              <a:rPr lang="en-US" dirty="0" smtClean="0"/>
              <a:t> has been added</a:t>
            </a:r>
          </a:p>
          <a:p>
            <a:r>
              <a:rPr lang="en-US" dirty="0" smtClean="0"/>
              <a:t>Close Model Explorer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032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12" y="1274885"/>
            <a:ext cx="68770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yourself familiar with the libraries and blocks in the library browser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209800"/>
            <a:ext cx="5486400" cy="4352021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 bwMode="auto">
          <a:xfrm>
            <a:off x="1447800" y="3276600"/>
            <a:ext cx="914400" cy="322592"/>
          </a:xfrm>
          <a:prstGeom prst="wedgeRectCallout">
            <a:avLst>
              <a:gd name="adj1" fmla="val 58224"/>
              <a:gd name="adj2" fmla="val -14117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Library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630489" y="5105400"/>
            <a:ext cx="876300" cy="322592"/>
          </a:xfrm>
          <a:prstGeom prst="wedgeRectCallout">
            <a:avLst>
              <a:gd name="adj1" fmla="val -67329"/>
              <a:gd name="adj2" fmla="val -9258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Block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2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638800"/>
          </a:xfrm>
        </p:spPr>
        <p:txBody>
          <a:bodyPr/>
          <a:lstStyle/>
          <a:p>
            <a:r>
              <a:rPr lang="en-US" sz="2400" dirty="0" smtClean="0"/>
              <a:t>Similarly we </a:t>
            </a:r>
            <a:r>
              <a:rPr lang="en-US" sz="2400" dirty="0"/>
              <a:t>need to add </a:t>
            </a:r>
            <a:r>
              <a:rPr lang="en-US" sz="2400" dirty="0" smtClean="0"/>
              <a:t>the value of </a:t>
            </a:r>
            <a:r>
              <a:rPr lang="en-US" sz="2400" dirty="0" err="1"/>
              <a:t>mgb_charge_enable</a:t>
            </a:r>
            <a:r>
              <a:rPr lang="en-US" sz="2400" dirty="0" smtClean="0"/>
              <a:t> to Simulink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Select</a:t>
            </a:r>
          </a:p>
          <a:p>
            <a:pPr lvl="2"/>
            <a:r>
              <a:rPr lang="en-US" sz="2000" dirty="0" smtClean="0">
                <a:solidFill>
                  <a:srgbClr val="0070C0"/>
                </a:solidFill>
              </a:rPr>
              <a:t>Chart / Add Inputs &amp; Outputs / Data Output to Simulink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Change the Name to </a:t>
            </a:r>
            <a:r>
              <a:rPr lang="en-US" sz="2400" dirty="0" err="1" smtClean="0">
                <a:solidFill>
                  <a:srgbClr val="00B0F0"/>
                </a:solidFill>
              </a:rPr>
              <a:t>mgb_charge_enable</a:t>
            </a:r>
            <a:endParaRPr lang="en-US" sz="2400" dirty="0" smtClean="0">
              <a:solidFill>
                <a:srgbClr val="00B0F0"/>
              </a:solidFill>
            </a:endParaRP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Click OK</a:t>
            </a:r>
          </a:p>
          <a:p>
            <a:pPr marL="514350" indent="-457200"/>
            <a:r>
              <a:rPr lang="en-US" sz="2400" dirty="0" smtClean="0"/>
              <a:t>We also </a:t>
            </a:r>
            <a:r>
              <a:rPr lang="en-US" sz="2400" dirty="0"/>
              <a:t>need to add the guards as </a:t>
            </a:r>
            <a:r>
              <a:rPr lang="en-US" sz="2400" dirty="0" smtClean="0"/>
              <a:t>parameters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Select</a:t>
            </a:r>
          </a:p>
          <a:p>
            <a:pPr lvl="2"/>
            <a:r>
              <a:rPr lang="en-US" sz="2000" dirty="0">
                <a:solidFill>
                  <a:srgbClr val="0070C0"/>
                </a:solidFill>
              </a:rPr>
              <a:t>Chart / Add </a:t>
            </a:r>
            <a:r>
              <a:rPr lang="en-US" sz="2000" dirty="0" smtClean="0">
                <a:solidFill>
                  <a:srgbClr val="0070C0"/>
                </a:solidFill>
              </a:rPr>
              <a:t>Other Elements </a:t>
            </a:r>
            <a:r>
              <a:rPr lang="en-US" sz="2000" dirty="0">
                <a:solidFill>
                  <a:srgbClr val="0070C0"/>
                </a:solidFill>
              </a:rPr>
              <a:t>/ </a:t>
            </a:r>
            <a:r>
              <a:rPr lang="en-US" sz="2000" dirty="0" smtClean="0">
                <a:solidFill>
                  <a:srgbClr val="0070C0"/>
                </a:solidFill>
              </a:rPr>
              <a:t>Parameter…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Change the Name to </a:t>
            </a:r>
            <a:r>
              <a:rPr lang="en-US" sz="2400" dirty="0" err="1" smtClean="0">
                <a:solidFill>
                  <a:srgbClr val="00B0F0"/>
                </a:solidFill>
              </a:rPr>
              <a:t>battery_soc_low</a:t>
            </a:r>
            <a:endParaRPr lang="en-US" sz="2400" dirty="0" smtClean="0">
              <a:solidFill>
                <a:srgbClr val="00B0F0"/>
              </a:solidFill>
            </a:endParaRP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Click OK</a:t>
            </a:r>
          </a:p>
          <a:p>
            <a:r>
              <a:rPr lang="en-US" sz="2400" dirty="0"/>
              <a:t>Repeat for </a:t>
            </a:r>
            <a:r>
              <a:rPr lang="en-US" sz="2400" dirty="0" err="1"/>
              <a:t>battery_soc_high</a:t>
            </a:r>
            <a:endParaRPr lang="en-US" sz="2400" dirty="0">
              <a:solidFill>
                <a:srgbClr val="00B0F0"/>
              </a:solidFill>
            </a:endParaRPr>
          </a:p>
          <a:p>
            <a:pPr marL="914400" lvl="1" indent="-457200"/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6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r>
              <a:rPr lang="en-US" dirty="0"/>
              <a:t>The final step is to set the frequency </a:t>
            </a:r>
            <a:r>
              <a:rPr lang="en-US" dirty="0" smtClean="0"/>
              <a:t>at which </a:t>
            </a:r>
            <a:r>
              <a:rPr lang="en-US" dirty="0"/>
              <a:t>the guards are </a:t>
            </a:r>
            <a:r>
              <a:rPr lang="en-US" dirty="0" smtClean="0"/>
              <a:t>queried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Select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Chart / Add Inputs &amp; Outputs / </a:t>
            </a:r>
            <a:r>
              <a:rPr lang="en-US" dirty="0" smtClean="0">
                <a:solidFill>
                  <a:srgbClr val="0070C0"/>
                </a:solidFill>
              </a:rPr>
              <a:t>Event </a:t>
            </a:r>
            <a:r>
              <a:rPr lang="en-US" dirty="0">
                <a:solidFill>
                  <a:srgbClr val="0070C0"/>
                </a:solidFill>
              </a:rPr>
              <a:t>Input From Simulink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Change the Name to </a:t>
            </a:r>
            <a:r>
              <a:rPr lang="en-US" dirty="0" smtClean="0">
                <a:solidFill>
                  <a:srgbClr val="00B0F0"/>
                </a:solidFill>
              </a:rPr>
              <a:t>Clock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Click </a:t>
            </a:r>
            <a:r>
              <a:rPr lang="en-US" dirty="0" smtClean="0">
                <a:solidFill>
                  <a:srgbClr val="00B0F0"/>
                </a:solidFill>
              </a:rPr>
              <a:t>OK</a:t>
            </a:r>
          </a:p>
          <a:p>
            <a:r>
              <a:rPr lang="en-US" dirty="0" smtClean="0"/>
              <a:t>After this step, Model Explorer should be as shown in the next slide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2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Explorer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524000"/>
            <a:ext cx="8915400" cy="47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GenSet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to the Controller level of the </a:t>
            </a:r>
            <a:r>
              <a:rPr lang="en-US" dirty="0" smtClean="0"/>
              <a:t>model</a:t>
            </a:r>
          </a:p>
          <a:p>
            <a:r>
              <a:rPr lang="en-US" dirty="0"/>
              <a:t>Make the </a:t>
            </a:r>
            <a:r>
              <a:rPr lang="en-US" dirty="0" err="1"/>
              <a:t>GenSet</a:t>
            </a:r>
            <a:r>
              <a:rPr lang="en-US" dirty="0"/>
              <a:t> Controller </a:t>
            </a:r>
            <a:r>
              <a:rPr lang="en-US" dirty="0" smtClean="0"/>
              <a:t>subsystem larger</a:t>
            </a:r>
          </a:p>
          <a:p>
            <a:r>
              <a:rPr lang="en-US" dirty="0"/>
              <a:t>Extract the </a:t>
            </a:r>
            <a:r>
              <a:rPr lang="en-US" dirty="0" err="1"/>
              <a:t>Battery_SOC</a:t>
            </a:r>
            <a:r>
              <a:rPr lang="en-US" dirty="0"/>
              <a:t> from the </a:t>
            </a:r>
            <a:r>
              <a:rPr lang="en-US" dirty="0" smtClean="0"/>
              <a:t>System </a:t>
            </a:r>
            <a:r>
              <a:rPr lang="en-US" dirty="0"/>
              <a:t>Signals bus and route it to the </a:t>
            </a:r>
            <a:r>
              <a:rPr lang="en-US" dirty="0" err="1" smtClean="0"/>
              <a:t>GenSet</a:t>
            </a:r>
            <a:r>
              <a:rPr lang="en-US" dirty="0" smtClean="0"/>
              <a:t> Controller</a:t>
            </a:r>
          </a:p>
          <a:p>
            <a:r>
              <a:rPr lang="en-US" dirty="0"/>
              <a:t>Route the </a:t>
            </a:r>
            <a:r>
              <a:rPr lang="en-US" dirty="0" err="1"/>
              <a:t>mga_charge_enable</a:t>
            </a:r>
            <a:r>
              <a:rPr lang="en-US" dirty="0"/>
              <a:t> signal </a:t>
            </a:r>
            <a:r>
              <a:rPr lang="en-US" dirty="0" smtClean="0"/>
              <a:t>to </a:t>
            </a:r>
            <a:r>
              <a:rPr lang="en-US" dirty="0"/>
              <a:t>the Control Signals bus and add it</a:t>
            </a:r>
          </a:p>
        </p:txBody>
      </p:sp>
    </p:spTree>
    <p:extLst>
      <p:ext uri="{BB962C8B-B14F-4D97-AF65-F5344CB8AC3E}">
        <p14:creationId xmlns:p14="http://schemas.microsoft.com/office/powerpoint/2010/main" val="392364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GenSet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315373"/>
            <a:ext cx="8763000" cy="484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GenSet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/ </a:t>
            </a:r>
            <a:r>
              <a:rPr lang="en-US" dirty="0" smtClean="0">
                <a:solidFill>
                  <a:srgbClr val="00B0F0"/>
                </a:solidFill>
              </a:rPr>
              <a:t>Sources</a:t>
            </a:r>
          </a:p>
          <a:p>
            <a:r>
              <a:rPr lang="en-US" dirty="0"/>
              <a:t>Drag in a </a:t>
            </a:r>
            <a:r>
              <a:rPr lang="en-US" dirty="0">
                <a:solidFill>
                  <a:srgbClr val="FF0000"/>
                </a:solidFill>
              </a:rPr>
              <a:t>Sine Wave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Rename it </a:t>
            </a:r>
            <a:r>
              <a:rPr lang="en-US" dirty="0" smtClean="0">
                <a:solidFill>
                  <a:srgbClr val="00B0F0"/>
                </a:solidFill>
              </a:rPr>
              <a:t>10ms</a:t>
            </a:r>
          </a:p>
          <a:p>
            <a:r>
              <a:rPr lang="en-US" dirty="0"/>
              <a:t>Connect it to the Clock </a:t>
            </a:r>
            <a:r>
              <a:rPr lang="en-US" dirty="0" smtClean="0"/>
              <a:t>Port</a:t>
            </a:r>
          </a:p>
          <a:p>
            <a:r>
              <a:rPr lang="en-US" dirty="0"/>
              <a:t>Double Click on </a:t>
            </a:r>
            <a:r>
              <a:rPr lang="en-US" dirty="0" smtClean="0"/>
              <a:t>it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Change the Frequency to 100*(2*pi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Click OK</a:t>
            </a:r>
          </a:p>
        </p:txBody>
      </p:sp>
    </p:spTree>
    <p:extLst>
      <p:ext uri="{BB962C8B-B14F-4D97-AF65-F5344CB8AC3E}">
        <p14:creationId xmlns:p14="http://schemas.microsoft.com/office/powerpoint/2010/main" val="88948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GenSet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303" y="1219200"/>
            <a:ext cx="766959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GenSet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Excellent, we have built a simple two </a:t>
            </a:r>
            <a:r>
              <a:rPr lang="en-US" dirty="0" smtClean="0"/>
              <a:t>state </a:t>
            </a:r>
            <a:r>
              <a:rPr lang="en-US" dirty="0"/>
              <a:t>controller which, based on the </a:t>
            </a:r>
            <a:r>
              <a:rPr lang="en-US" dirty="0" smtClean="0"/>
              <a:t>Battery </a:t>
            </a:r>
            <a:r>
              <a:rPr lang="en-US" dirty="0"/>
              <a:t>SOC, will determine whether or not </a:t>
            </a:r>
            <a:r>
              <a:rPr lang="en-US" dirty="0" smtClean="0"/>
              <a:t>it </a:t>
            </a:r>
            <a:r>
              <a:rPr lang="en-US" dirty="0"/>
              <a:t>should be </a:t>
            </a:r>
            <a:r>
              <a:rPr lang="en-US" dirty="0" smtClean="0"/>
              <a:t>charged</a:t>
            </a:r>
          </a:p>
          <a:p>
            <a:r>
              <a:rPr lang="en-US" dirty="0"/>
              <a:t>This check will be performed every 10 </a:t>
            </a:r>
            <a:r>
              <a:rPr lang="en-US" dirty="0" err="1" smtClean="0"/>
              <a:t>ms</a:t>
            </a:r>
            <a:endParaRPr lang="en-US" dirty="0" smtClean="0"/>
          </a:p>
          <a:p>
            <a:r>
              <a:rPr lang="en-US" dirty="0"/>
              <a:t>In the </a:t>
            </a:r>
            <a:r>
              <a:rPr lang="en-US" dirty="0" err="1"/>
              <a:t>init</a:t>
            </a:r>
            <a:r>
              <a:rPr lang="en-US" dirty="0"/>
              <a:t> file, we need to add </a:t>
            </a:r>
            <a:r>
              <a:rPr lang="en-US" dirty="0" smtClean="0"/>
              <a:t>guards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Low SOC : </a:t>
            </a:r>
            <a:r>
              <a:rPr lang="en-US" dirty="0" smtClean="0">
                <a:solidFill>
                  <a:srgbClr val="00B0F0"/>
                </a:solidFill>
              </a:rPr>
              <a:t>0.6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High SOC : </a:t>
            </a:r>
            <a:r>
              <a:rPr lang="en-US" dirty="0" smtClean="0">
                <a:solidFill>
                  <a:srgbClr val="00B0F0"/>
                </a:solidFill>
              </a:rPr>
              <a:t>0.7</a:t>
            </a:r>
          </a:p>
          <a:p>
            <a:r>
              <a:rPr lang="en-US" dirty="0"/>
              <a:t>Add to the </a:t>
            </a:r>
            <a:r>
              <a:rPr lang="en-US" dirty="0" err="1"/>
              <a:t>init</a:t>
            </a:r>
            <a:r>
              <a:rPr lang="en-US" dirty="0"/>
              <a:t> file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2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GenSet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7775" y="1981200"/>
            <a:ext cx="64484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to the MGB </a:t>
            </a:r>
            <a:r>
              <a:rPr lang="en-US" dirty="0" smtClean="0"/>
              <a:t>subsystem</a:t>
            </a:r>
          </a:p>
          <a:p>
            <a:r>
              <a:rPr lang="en-US" dirty="0"/>
              <a:t>Extract the </a:t>
            </a:r>
            <a:r>
              <a:rPr lang="en-US" dirty="0" err="1"/>
              <a:t>mgb_charge_enable</a:t>
            </a:r>
            <a:r>
              <a:rPr lang="en-US" dirty="0"/>
              <a:t> </a:t>
            </a:r>
            <a:r>
              <a:rPr lang="en-US" dirty="0" smtClean="0"/>
              <a:t>signal </a:t>
            </a:r>
            <a:r>
              <a:rPr lang="en-US" dirty="0"/>
              <a:t>from the System </a:t>
            </a:r>
            <a:r>
              <a:rPr lang="en-US" dirty="0" smtClean="0"/>
              <a:t>Signals</a:t>
            </a:r>
          </a:p>
          <a:p>
            <a:r>
              <a:rPr lang="en-US" dirty="0"/>
              <a:t>Drag in a </a:t>
            </a:r>
            <a:r>
              <a:rPr lang="en-US" dirty="0">
                <a:solidFill>
                  <a:srgbClr val="FF0000"/>
                </a:solidFill>
              </a:rPr>
              <a:t>Product</a:t>
            </a:r>
            <a:r>
              <a:rPr lang="en-US" dirty="0"/>
              <a:t> block and multiply </a:t>
            </a:r>
            <a:r>
              <a:rPr lang="en-US" dirty="0" smtClean="0"/>
              <a:t>the </a:t>
            </a:r>
            <a:r>
              <a:rPr lang="en-US" dirty="0" err="1"/>
              <a:t>mgb_charge_enable</a:t>
            </a:r>
            <a:r>
              <a:rPr lang="en-US" dirty="0"/>
              <a:t> signal with the </a:t>
            </a:r>
            <a:r>
              <a:rPr lang="en-US" dirty="0" smtClean="0"/>
              <a:t>MGB </a:t>
            </a:r>
            <a:r>
              <a:rPr lang="en-US" dirty="0"/>
              <a:t>Current </a:t>
            </a:r>
            <a:r>
              <a:rPr lang="en-US" dirty="0" smtClean="0"/>
              <a:t>block</a:t>
            </a:r>
          </a:p>
          <a:p>
            <a:r>
              <a:rPr lang="en-US" dirty="0"/>
              <a:t>Run the simulation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primarily use the following libraries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Simulink \ Commonly Used Blocks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Simulink \ Signal Routing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Simulink \ Lookup Tables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\ </a:t>
            </a:r>
            <a:r>
              <a:rPr lang="en-US" dirty="0" smtClean="0">
                <a:solidFill>
                  <a:srgbClr val="00B0F0"/>
                </a:solidFill>
              </a:rPr>
              <a:t>Sinks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\ </a:t>
            </a:r>
            <a:r>
              <a:rPr lang="en-US" dirty="0" smtClean="0">
                <a:solidFill>
                  <a:srgbClr val="00B0F0"/>
                </a:solidFill>
              </a:rPr>
              <a:t>Sources</a:t>
            </a:r>
          </a:p>
          <a:p>
            <a:pPr lvl="1"/>
            <a:r>
              <a:rPr lang="en-US" dirty="0" err="1" smtClean="0">
                <a:solidFill>
                  <a:srgbClr val="00B0F0"/>
                </a:solidFill>
              </a:rPr>
              <a:t>Simscape</a:t>
            </a:r>
            <a:r>
              <a:rPr lang="en-US" dirty="0" smtClean="0">
                <a:solidFill>
                  <a:srgbClr val="00B0F0"/>
                </a:solidFill>
              </a:rPr>
              <a:t> \ Driveline</a:t>
            </a:r>
          </a:p>
          <a:p>
            <a:pPr lvl="1"/>
            <a:r>
              <a:rPr lang="en-US" dirty="0" err="1" smtClean="0">
                <a:solidFill>
                  <a:srgbClr val="00B0F0"/>
                </a:solidFill>
              </a:rPr>
              <a:t>Stateflow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49430"/>
            <a:ext cx="8763000" cy="49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9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920" y="1371600"/>
            <a:ext cx="5632360" cy="5032375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4876800" y="2438400"/>
            <a:ext cx="1752600" cy="323266"/>
          </a:xfrm>
          <a:prstGeom prst="wedgeRectCallout">
            <a:avLst>
              <a:gd name="adj1" fmla="val -60336"/>
              <a:gd name="adj2" fmla="val 12721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SOC drops below 0.6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2667000" y="5943600"/>
            <a:ext cx="1752600" cy="323266"/>
          </a:xfrm>
          <a:prstGeom prst="wedgeRectCallout">
            <a:avLst>
              <a:gd name="adj1" fmla="val 69430"/>
              <a:gd name="adj2" fmla="val -22455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MGB starts charging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5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init</a:t>
            </a:r>
            <a:r>
              <a:rPr lang="en-US" dirty="0"/>
              <a:t> file, change the drive cycle </a:t>
            </a:r>
            <a:r>
              <a:rPr lang="en-US" dirty="0" smtClean="0"/>
              <a:t>to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Schedule_FU505_Ten_Times.mat</a:t>
            </a:r>
          </a:p>
          <a:p>
            <a:r>
              <a:rPr lang="en-US" dirty="0"/>
              <a:t>Increase the MGB current to 50 </a:t>
            </a:r>
            <a:r>
              <a:rPr lang="en-US" dirty="0" smtClean="0"/>
              <a:t>amps</a:t>
            </a:r>
          </a:p>
          <a:p>
            <a:r>
              <a:rPr lang="en-US" dirty="0" smtClean="0"/>
              <a:t>Run the simulation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MGB </a:t>
            </a:r>
            <a:r>
              <a:rPr lang="en-US" dirty="0">
                <a:solidFill>
                  <a:srgbClr val="00B0F0"/>
                </a:solidFill>
              </a:rPr>
              <a:t>now cycles on and </a:t>
            </a:r>
            <a:r>
              <a:rPr lang="en-US" dirty="0" smtClean="0">
                <a:solidFill>
                  <a:srgbClr val="00B0F0"/>
                </a:solidFill>
              </a:rPr>
              <a:t>off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Watch the </a:t>
            </a:r>
            <a:r>
              <a:rPr lang="en-US" dirty="0" err="1">
                <a:solidFill>
                  <a:srgbClr val="00B0F0"/>
                </a:solidFill>
              </a:rPr>
              <a:t>Stateflow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chart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The current state is highlighted during </a:t>
            </a:r>
            <a:r>
              <a:rPr lang="en-US" dirty="0" smtClean="0">
                <a:solidFill>
                  <a:srgbClr val="0070C0"/>
                </a:solidFill>
              </a:rPr>
              <a:t>the simulation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8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MGB not charging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44382"/>
            <a:ext cx="8763000" cy="49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MGB charging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42465"/>
            <a:ext cx="8763000" cy="49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0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GenSet</a:t>
            </a:r>
            <a:r>
              <a:rPr lang="en-US" dirty="0" smtClean="0"/>
              <a:t> and </a:t>
            </a:r>
            <a:r>
              <a:rPr lang="en-US" dirty="0" err="1" smtClean="0"/>
              <a:t>Stateflow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Created a simple </a:t>
            </a:r>
            <a:r>
              <a:rPr lang="en-US" dirty="0" err="1">
                <a:solidFill>
                  <a:srgbClr val="00B0F0"/>
                </a:solidFill>
              </a:rPr>
              <a:t>GenSet</a:t>
            </a:r>
            <a:r>
              <a:rPr lang="en-US" dirty="0">
                <a:solidFill>
                  <a:srgbClr val="00B0F0"/>
                </a:solidFill>
              </a:rPr>
              <a:t> which </a:t>
            </a:r>
            <a:r>
              <a:rPr lang="en-US" dirty="0" smtClean="0">
                <a:solidFill>
                  <a:srgbClr val="00B0F0"/>
                </a:solidFill>
              </a:rPr>
              <a:t>provides </a:t>
            </a:r>
            <a:r>
              <a:rPr lang="en-US" dirty="0">
                <a:solidFill>
                  <a:srgbClr val="00B0F0"/>
                </a:solidFill>
              </a:rPr>
              <a:t>current to recharge the </a:t>
            </a:r>
            <a:r>
              <a:rPr lang="en-US" dirty="0" smtClean="0">
                <a:solidFill>
                  <a:srgbClr val="00B0F0"/>
                </a:solidFill>
              </a:rPr>
              <a:t>battery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Tweaked the trickle charge current for </a:t>
            </a:r>
            <a:r>
              <a:rPr lang="en-US" dirty="0" smtClean="0">
                <a:solidFill>
                  <a:srgbClr val="00B0F0"/>
                </a:solidFill>
              </a:rPr>
              <a:t>charge sustaining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Created a state controller to turn the </a:t>
            </a:r>
            <a:r>
              <a:rPr lang="en-US" dirty="0" smtClean="0">
                <a:solidFill>
                  <a:srgbClr val="00B0F0"/>
                </a:solidFill>
              </a:rPr>
              <a:t>charge </a:t>
            </a:r>
            <a:r>
              <a:rPr lang="en-US" dirty="0">
                <a:solidFill>
                  <a:srgbClr val="00B0F0"/>
                </a:solidFill>
              </a:rPr>
              <a:t>on and off</a:t>
            </a:r>
          </a:p>
        </p:txBody>
      </p:sp>
    </p:spTree>
    <p:extLst>
      <p:ext uri="{BB962C8B-B14F-4D97-AF65-F5344CB8AC3E}">
        <p14:creationId xmlns:p14="http://schemas.microsoft.com/office/powerpoint/2010/main" val="23100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6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Improved </a:t>
            </a:r>
            <a:r>
              <a:rPr lang="en-US" dirty="0" err="1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GenSet</a:t>
            </a:r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 and Controls </a:t>
            </a:r>
          </a:p>
        </p:txBody>
      </p:sp>
    </p:spTree>
    <p:extLst>
      <p:ext uri="{BB962C8B-B14F-4D97-AF65-F5344CB8AC3E}">
        <p14:creationId xmlns:p14="http://schemas.microsoft.com/office/powerpoint/2010/main" val="2619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MGB </a:t>
            </a:r>
            <a:r>
              <a:rPr lang="en-US" dirty="0" smtClean="0"/>
              <a:t>model</a:t>
            </a:r>
          </a:p>
          <a:p>
            <a:r>
              <a:rPr lang="en-US" dirty="0"/>
              <a:t>Simple diesel engine </a:t>
            </a:r>
            <a:r>
              <a:rPr lang="en-US" dirty="0" smtClean="0"/>
              <a:t>model</a:t>
            </a:r>
          </a:p>
          <a:p>
            <a:r>
              <a:rPr lang="en-US" dirty="0"/>
              <a:t>Charging logic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err="1" smtClean="0"/>
              <a:t>GenSet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the </a:t>
            </a:r>
            <a:r>
              <a:rPr lang="en-US" dirty="0" err="1"/>
              <a:t>GenSet</a:t>
            </a:r>
            <a:r>
              <a:rPr lang="en-US" dirty="0"/>
              <a:t> simply provided </a:t>
            </a:r>
            <a:r>
              <a:rPr lang="en-US" dirty="0" smtClean="0"/>
              <a:t>a </a:t>
            </a:r>
            <a:r>
              <a:rPr lang="en-US" dirty="0"/>
              <a:t>constant </a:t>
            </a:r>
            <a:r>
              <a:rPr lang="en-US" dirty="0" smtClean="0"/>
              <a:t>current</a:t>
            </a:r>
          </a:p>
          <a:p>
            <a:r>
              <a:rPr lang="en-US" dirty="0" smtClean="0"/>
              <a:t>Improvements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Diesel </a:t>
            </a:r>
            <a:r>
              <a:rPr lang="en-US" dirty="0" smtClean="0">
                <a:solidFill>
                  <a:srgbClr val="00B0F0"/>
                </a:solidFill>
              </a:rPr>
              <a:t>Engine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Constant </a:t>
            </a:r>
            <a:r>
              <a:rPr lang="en-US" dirty="0" smtClean="0">
                <a:solidFill>
                  <a:srgbClr val="0070C0"/>
                </a:solidFill>
              </a:rPr>
              <a:t>torque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Speed </a:t>
            </a:r>
            <a:r>
              <a:rPr lang="en-US" dirty="0" smtClean="0">
                <a:solidFill>
                  <a:srgbClr val="0070C0"/>
                </a:solidFill>
              </a:rPr>
              <a:t>control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MGB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Recycle MGA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</a:p>
          <a:p>
            <a:r>
              <a:rPr lang="en-US" dirty="0"/>
              <a:t>Rename your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Series_Hybrid_le6_a.slx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3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MGB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the MGB model you just got </a:t>
            </a:r>
            <a:r>
              <a:rPr lang="en-US" dirty="0" smtClean="0"/>
              <a:t>done making</a:t>
            </a:r>
          </a:p>
          <a:p>
            <a:r>
              <a:rPr lang="en-US" dirty="0"/>
              <a:t>Copy the MGA </a:t>
            </a:r>
            <a:r>
              <a:rPr lang="en-US" dirty="0" smtClean="0"/>
              <a:t>model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Make it </a:t>
            </a:r>
            <a:r>
              <a:rPr lang="en-US" dirty="0" smtClean="0">
                <a:solidFill>
                  <a:srgbClr val="00B0F0"/>
                </a:solidFill>
              </a:rPr>
              <a:t>green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Rename EVERYTHING from MGA to </a:t>
            </a:r>
            <a:r>
              <a:rPr lang="en-US" dirty="0" smtClean="0">
                <a:solidFill>
                  <a:srgbClr val="00B0F0"/>
                </a:solidFill>
              </a:rPr>
              <a:t>MGB</a:t>
            </a:r>
          </a:p>
          <a:p>
            <a:r>
              <a:rPr lang="en-US" dirty="0"/>
              <a:t>Add the MGB max torque to the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smtClean="0"/>
              <a:t>file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200 </a:t>
            </a:r>
            <a:r>
              <a:rPr lang="en-US" dirty="0" smtClean="0">
                <a:solidFill>
                  <a:srgbClr val="00B0F0"/>
                </a:solidFill>
              </a:rPr>
              <a:t>Nm</a:t>
            </a:r>
          </a:p>
          <a:p>
            <a:r>
              <a:rPr lang="en-US" dirty="0"/>
              <a:t>Update the Logging &amp; Visualization </a:t>
            </a:r>
            <a:r>
              <a:rPr lang="en-US" dirty="0" smtClean="0"/>
              <a:t>for MGB</a:t>
            </a:r>
          </a:p>
          <a:p>
            <a:pPr lvl="1"/>
            <a:r>
              <a:rPr lang="en-US" dirty="0" smtClean="0"/>
              <a:t>Note: We will create the signal for </a:t>
            </a:r>
            <a:r>
              <a:rPr lang="en-US" dirty="0" err="1" smtClean="0"/>
              <a:t>mgb_torque_request</a:t>
            </a:r>
            <a:r>
              <a:rPr lang="en-US" dirty="0" smtClean="0"/>
              <a:t> later in the controller subsystem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1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Simulink model as 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Series_Hybrid_le1_a</a:t>
            </a:r>
          </a:p>
          <a:p>
            <a:r>
              <a:rPr lang="en-US" dirty="0" smtClean="0"/>
              <a:t>Do not use spaces or variable names in file names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7" y="2895600"/>
            <a:ext cx="5762625" cy="3562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728787" y="4191000"/>
            <a:ext cx="1776413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7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MGB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4860" y="1371600"/>
            <a:ext cx="6670479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1447800" y="6080708"/>
            <a:ext cx="1752600" cy="624891"/>
          </a:xfrm>
          <a:prstGeom prst="wedgeRectCallout">
            <a:avLst>
              <a:gd name="adj1" fmla="val 68057"/>
              <a:gd name="adj2" fmla="val -15478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We will make this signal later in the Controller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3293" y="1600200"/>
            <a:ext cx="598824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to the Plant level, drag in </a:t>
            </a:r>
            <a:r>
              <a:rPr lang="en-US" dirty="0" smtClean="0"/>
              <a:t>a </a:t>
            </a:r>
            <a:r>
              <a:rPr lang="en-US" dirty="0">
                <a:solidFill>
                  <a:srgbClr val="FF0000"/>
                </a:solidFill>
              </a:rPr>
              <a:t>Subsystem</a:t>
            </a:r>
            <a:r>
              <a:rPr lang="en-US" dirty="0"/>
              <a:t>, and rename it </a:t>
            </a:r>
            <a:r>
              <a:rPr lang="en-US" dirty="0" smtClean="0"/>
              <a:t>Engine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Make it yellow</a:t>
            </a:r>
          </a:p>
          <a:p>
            <a:r>
              <a:rPr lang="en-US" dirty="0"/>
              <a:t>In the Engine subsystem, create </a:t>
            </a:r>
            <a:r>
              <a:rPr lang="en-US" dirty="0" smtClean="0"/>
              <a:t>the </a:t>
            </a:r>
            <a:r>
              <a:rPr lang="en-US" dirty="0"/>
              <a:t>System Signals and Engine </a:t>
            </a:r>
            <a:r>
              <a:rPr lang="en-US" dirty="0" smtClean="0"/>
              <a:t>Diagnostics bus</a:t>
            </a:r>
          </a:p>
          <a:p>
            <a:r>
              <a:rPr lang="en-US" dirty="0" smtClean="0"/>
              <a:t>Drag in a </a:t>
            </a:r>
            <a:r>
              <a:rPr lang="en-US" dirty="0" smtClean="0">
                <a:solidFill>
                  <a:srgbClr val="FF0000"/>
                </a:solidFill>
              </a:rPr>
              <a:t>Connection Port </a:t>
            </a:r>
            <a:r>
              <a:rPr lang="en-US" dirty="0" smtClean="0"/>
              <a:t>for the mechanical connection to MGB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230" y="1447800"/>
            <a:ext cx="779974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Drag in 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One </a:t>
            </a:r>
            <a:r>
              <a:rPr lang="en-US" sz="2000" dirty="0" smtClean="0">
                <a:solidFill>
                  <a:srgbClr val="FF0000"/>
                </a:solidFill>
              </a:rPr>
              <a:t>Constant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One </a:t>
            </a:r>
            <a:r>
              <a:rPr lang="en-US" sz="2000" dirty="0" smtClean="0">
                <a:solidFill>
                  <a:srgbClr val="FF0000"/>
                </a:solidFill>
              </a:rPr>
              <a:t>Simulink-PS Converter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One </a:t>
            </a:r>
            <a:r>
              <a:rPr lang="en-US" sz="2000" dirty="0" smtClean="0">
                <a:solidFill>
                  <a:srgbClr val="FF0000"/>
                </a:solidFill>
              </a:rPr>
              <a:t>Ideal Torque Source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One </a:t>
            </a:r>
            <a:r>
              <a:rPr lang="en-US" sz="2000" dirty="0" smtClean="0">
                <a:solidFill>
                  <a:srgbClr val="FF0000"/>
                </a:solidFill>
              </a:rPr>
              <a:t>Inertia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One </a:t>
            </a:r>
            <a:r>
              <a:rPr lang="en-US" sz="2000" dirty="0" smtClean="0">
                <a:solidFill>
                  <a:srgbClr val="FF0000"/>
                </a:solidFill>
              </a:rPr>
              <a:t>Ideal Rotational Motion Sensor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One </a:t>
            </a:r>
            <a:r>
              <a:rPr lang="en-US" sz="2000" dirty="0" smtClean="0">
                <a:solidFill>
                  <a:srgbClr val="FF0000"/>
                </a:solidFill>
              </a:rPr>
              <a:t>Gain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One </a:t>
            </a:r>
            <a:r>
              <a:rPr lang="en-US" sz="2000" dirty="0" smtClean="0">
                <a:solidFill>
                  <a:srgbClr val="FF0000"/>
                </a:solidFill>
              </a:rPr>
              <a:t>Terminator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One </a:t>
            </a:r>
            <a:r>
              <a:rPr lang="en-US" sz="2000" dirty="0" smtClean="0">
                <a:solidFill>
                  <a:srgbClr val="FF0000"/>
                </a:solidFill>
              </a:rPr>
              <a:t>Product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Two </a:t>
            </a:r>
            <a:r>
              <a:rPr lang="en-US" sz="2000" dirty="0" err="1" smtClean="0">
                <a:solidFill>
                  <a:srgbClr val="FF0000"/>
                </a:solidFill>
              </a:rPr>
              <a:t>Goto</a:t>
            </a:r>
            <a:endParaRPr lang="en-US" sz="2000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Two </a:t>
            </a:r>
            <a:r>
              <a:rPr lang="en-US" sz="2000" dirty="0" smtClean="0">
                <a:solidFill>
                  <a:srgbClr val="FF0000"/>
                </a:solidFill>
              </a:rPr>
              <a:t>PS-Simulink Converters 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Two </a:t>
            </a:r>
            <a:r>
              <a:rPr lang="en-US" sz="2000" dirty="0" smtClean="0">
                <a:solidFill>
                  <a:srgbClr val="FF0000"/>
                </a:solidFill>
              </a:rPr>
              <a:t>Mechanical Rotational References</a:t>
            </a:r>
          </a:p>
          <a:p>
            <a:r>
              <a:rPr lang="en-US" dirty="0"/>
              <a:t>Arrange and label as shown on the </a:t>
            </a:r>
            <a:r>
              <a:rPr lang="en-US" dirty="0" smtClean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18781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0802" y="1219200"/>
            <a:ext cx="763859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engine torque will be modulated with </a:t>
            </a:r>
            <a:r>
              <a:rPr lang="en-US" dirty="0" smtClean="0"/>
              <a:t>a </a:t>
            </a:r>
            <a:r>
              <a:rPr lang="en-US" dirty="0"/>
              <a:t>throttle request from the </a:t>
            </a:r>
            <a:r>
              <a:rPr lang="en-US" dirty="0" smtClean="0"/>
              <a:t>Controller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Range of 0 to </a:t>
            </a:r>
            <a:r>
              <a:rPr lang="en-US" dirty="0" smtClean="0">
                <a:solidFill>
                  <a:srgbClr val="00B0F0"/>
                </a:solidFill>
              </a:rPr>
              <a:t>1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Analogous to a driver stepping on </a:t>
            </a:r>
            <a:r>
              <a:rPr lang="en-US" dirty="0" smtClean="0">
                <a:solidFill>
                  <a:srgbClr val="00B0F0"/>
                </a:solidFill>
              </a:rPr>
              <a:t>the </a:t>
            </a:r>
            <a:r>
              <a:rPr lang="en-US" dirty="0">
                <a:solidFill>
                  <a:srgbClr val="00B0F0"/>
                </a:solidFill>
              </a:rPr>
              <a:t>accelerator </a:t>
            </a:r>
            <a:r>
              <a:rPr lang="en-US" dirty="0" smtClean="0">
                <a:solidFill>
                  <a:srgbClr val="00B0F0"/>
                </a:solidFill>
              </a:rPr>
              <a:t>pedal</a:t>
            </a:r>
          </a:p>
          <a:p>
            <a:r>
              <a:rPr lang="en-US" dirty="0"/>
              <a:t>Place the engine torque and speed on </a:t>
            </a:r>
            <a:r>
              <a:rPr lang="en-US" dirty="0" smtClean="0"/>
              <a:t>the </a:t>
            </a:r>
            <a:r>
              <a:rPr lang="en-US" dirty="0"/>
              <a:t>Diagnostic bus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30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359" y="1219200"/>
            <a:ext cx="756748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to the Plant level of the </a:t>
            </a:r>
            <a:r>
              <a:rPr lang="en-US" dirty="0" smtClean="0"/>
              <a:t>model</a:t>
            </a:r>
          </a:p>
          <a:p>
            <a:r>
              <a:rPr lang="en-US" dirty="0"/>
              <a:t>Connect </a:t>
            </a:r>
            <a:r>
              <a:rPr lang="en-US" dirty="0" smtClean="0"/>
              <a:t>a </a:t>
            </a:r>
            <a:r>
              <a:rPr lang="en-US" dirty="0"/>
              <a:t>System Signals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/>
              <a:t>Place the Engine Diagnostics on the </a:t>
            </a:r>
            <a:r>
              <a:rPr lang="en-US" dirty="0" smtClean="0"/>
              <a:t>CAN Bus</a:t>
            </a:r>
          </a:p>
          <a:p>
            <a:r>
              <a:rPr lang="en-US" dirty="0"/>
              <a:t>Connect the Engine mechanical port to </a:t>
            </a:r>
            <a:r>
              <a:rPr lang="en-US" dirty="0" smtClean="0"/>
              <a:t>the </a:t>
            </a:r>
            <a:r>
              <a:rPr lang="en-US" dirty="0"/>
              <a:t>MGB mechanical </a:t>
            </a:r>
            <a:r>
              <a:rPr lang="en-US" dirty="0" smtClean="0"/>
              <a:t>port</a:t>
            </a:r>
          </a:p>
          <a:p>
            <a:r>
              <a:rPr lang="en-US" dirty="0"/>
              <a:t>Go to the Logging &amp; Visualization </a:t>
            </a:r>
            <a:r>
              <a:rPr lang="en-US" dirty="0" smtClean="0"/>
              <a:t>and </a:t>
            </a:r>
            <a:r>
              <a:rPr lang="en-US" dirty="0"/>
              <a:t>extract the Engine diagnostics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02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476" y="1219200"/>
            <a:ext cx="755324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first create the high level plant </a:t>
            </a:r>
            <a:r>
              <a:rPr lang="en-US" dirty="0" smtClean="0"/>
              <a:t>and controller model</a:t>
            </a:r>
          </a:p>
          <a:p>
            <a:r>
              <a:rPr lang="en-US" dirty="0" smtClean="0"/>
              <a:t>From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\ Commonly Used Blocks</a:t>
            </a:r>
          </a:p>
          <a:p>
            <a:r>
              <a:rPr lang="en-US" dirty="0" smtClean="0"/>
              <a:t>Drag three </a:t>
            </a:r>
            <a:r>
              <a:rPr lang="en-US" dirty="0" smtClean="0">
                <a:solidFill>
                  <a:srgbClr val="FF0000"/>
                </a:solidFill>
              </a:rPr>
              <a:t>Subsystem</a:t>
            </a:r>
            <a:r>
              <a:rPr lang="en-US" dirty="0" smtClean="0"/>
              <a:t> blocks into the model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Driver block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Controller block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Vehicle block</a:t>
            </a:r>
          </a:p>
        </p:txBody>
      </p:sp>
    </p:spTree>
    <p:extLst>
      <p:ext uri="{BB962C8B-B14F-4D97-AF65-F5344CB8AC3E}">
        <p14:creationId xmlns:p14="http://schemas.microsoft.com/office/powerpoint/2010/main" val="42964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296" y="1219200"/>
            <a:ext cx="758160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8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place the Engine parameters into </a:t>
            </a:r>
            <a:r>
              <a:rPr lang="en-US" dirty="0" smtClean="0"/>
              <a:t>the </a:t>
            </a:r>
            <a:r>
              <a:rPr lang="en-US" dirty="0" err="1" smtClean="0"/>
              <a:t>init</a:t>
            </a:r>
            <a:r>
              <a:rPr lang="en-US" dirty="0" smtClean="0"/>
              <a:t> file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Engine_Max_Torque</a:t>
            </a:r>
            <a:r>
              <a:rPr lang="en-US" dirty="0">
                <a:solidFill>
                  <a:srgbClr val="00B0F0"/>
                </a:solidFill>
              </a:rPr>
              <a:t> = 200 </a:t>
            </a:r>
            <a:r>
              <a:rPr lang="en-US" dirty="0" smtClean="0">
                <a:solidFill>
                  <a:srgbClr val="00B0F0"/>
                </a:solidFill>
              </a:rPr>
              <a:t>Nm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Engine_Inertia</a:t>
            </a:r>
            <a:r>
              <a:rPr lang="en-US" dirty="0">
                <a:solidFill>
                  <a:srgbClr val="00B0F0"/>
                </a:solidFill>
              </a:rPr>
              <a:t> = 1.5e-3 kg m^2</a:t>
            </a:r>
            <a:endParaRPr lang="en-US" dirty="0" smtClean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2895600"/>
            <a:ext cx="64103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/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keep things </a:t>
            </a:r>
            <a:r>
              <a:rPr lang="en-US" dirty="0" smtClean="0"/>
              <a:t>simple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No Charge </a:t>
            </a:r>
            <a:r>
              <a:rPr lang="en-US" dirty="0" smtClean="0">
                <a:solidFill>
                  <a:srgbClr val="00B0F0"/>
                </a:solidFill>
              </a:rPr>
              <a:t>State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MGB charge enable = </a:t>
            </a:r>
            <a:r>
              <a:rPr lang="en-US" dirty="0" smtClean="0">
                <a:solidFill>
                  <a:srgbClr val="0070C0"/>
                </a:solidFill>
              </a:rPr>
              <a:t>0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Engine throttle request = </a:t>
            </a:r>
            <a:r>
              <a:rPr lang="en-US" dirty="0" smtClean="0">
                <a:solidFill>
                  <a:srgbClr val="0070C0"/>
                </a:solidFill>
              </a:rPr>
              <a:t>0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Charge </a:t>
            </a:r>
            <a:r>
              <a:rPr lang="en-US" dirty="0" smtClean="0">
                <a:solidFill>
                  <a:srgbClr val="00B0F0"/>
                </a:solidFill>
              </a:rPr>
              <a:t>State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MGB charge enable = </a:t>
            </a:r>
            <a:r>
              <a:rPr lang="en-US" dirty="0" smtClean="0">
                <a:solidFill>
                  <a:srgbClr val="0070C0"/>
                </a:solidFill>
              </a:rPr>
              <a:t>1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Engine throttle request = </a:t>
            </a:r>
            <a:r>
              <a:rPr lang="en-US" dirty="0" smtClean="0">
                <a:solidFill>
                  <a:srgbClr val="0070C0"/>
                </a:solidFill>
              </a:rPr>
              <a:t>0.5</a:t>
            </a:r>
          </a:p>
          <a:p>
            <a:r>
              <a:rPr lang="en-US" dirty="0"/>
              <a:t>Add the new engine throttle data to </a:t>
            </a:r>
            <a:r>
              <a:rPr lang="en-US" dirty="0" smtClean="0"/>
              <a:t>the </a:t>
            </a:r>
            <a:r>
              <a:rPr lang="en-US" dirty="0" err="1"/>
              <a:t>Stateflow</a:t>
            </a:r>
            <a:r>
              <a:rPr lang="en-US" dirty="0"/>
              <a:t> </a:t>
            </a:r>
            <a:r>
              <a:rPr lang="en-US" dirty="0" smtClean="0"/>
              <a:t>Controller</a:t>
            </a:r>
          </a:p>
          <a:p>
            <a:r>
              <a:rPr lang="en-US" dirty="0"/>
              <a:t>Place the engine throttle signal on the bus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8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4593" y="1447800"/>
            <a:ext cx="593101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3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125" y="1219200"/>
            <a:ext cx="843194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/ </a:t>
            </a:r>
            <a:r>
              <a:rPr lang="en-US" dirty="0" err="1" smtClean="0"/>
              <a:t>GenSet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to the Engine subsystem </a:t>
            </a:r>
            <a:r>
              <a:rPr lang="en-US" dirty="0" smtClean="0"/>
              <a:t>and </a:t>
            </a:r>
            <a:r>
              <a:rPr lang="en-US" dirty="0"/>
              <a:t>extract the throttle request </a:t>
            </a:r>
            <a:r>
              <a:rPr lang="en-US" dirty="0" smtClean="0"/>
              <a:t>signal</a:t>
            </a:r>
          </a:p>
          <a:p>
            <a:r>
              <a:rPr lang="en-US" dirty="0"/>
              <a:t>Excellent, the first pass Engine </a:t>
            </a:r>
            <a:r>
              <a:rPr lang="en-US" dirty="0" smtClean="0"/>
              <a:t>and </a:t>
            </a:r>
            <a:r>
              <a:rPr lang="en-US" dirty="0"/>
              <a:t>associated improved </a:t>
            </a:r>
            <a:r>
              <a:rPr lang="en-US" dirty="0" err="1"/>
              <a:t>GenSet</a:t>
            </a:r>
            <a:r>
              <a:rPr lang="en-US" dirty="0"/>
              <a:t> is </a:t>
            </a:r>
            <a:r>
              <a:rPr lang="en-US" dirty="0" smtClean="0"/>
              <a:t>complete</a:t>
            </a:r>
          </a:p>
          <a:p>
            <a:r>
              <a:rPr lang="en-US" dirty="0" smtClean="0"/>
              <a:t>Drag in a </a:t>
            </a:r>
            <a:r>
              <a:rPr lang="en-US" dirty="0" smtClean="0">
                <a:solidFill>
                  <a:srgbClr val="FF0000"/>
                </a:solidFill>
              </a:rPr>
              <a:t>Solver Configuration </a:t>
            </a:r>
            <a:r>
              <a:rPr lang="en-US" dirty="0" smtClean="0"/>
              <a:t>block and connect the block as shown in the next slide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03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972" y="1371600"/>
            <a:ext cx="860825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controller will need to send a </a:t>
            </a:r>
            <a:r>
              <a:rPr lang="en-US" dirty="0" smtClean="0"/>
              <a:t>torque </a:t>
            </a:r>
            <a:r>
              <a:rPr lang="en-US" dirty="0"/>
              <a:t>request to MGB to hold the engine at </a:t>
            </a:r>
            <a:r>
              <a:rPr lang="en-US" dirty="0" smtClean="0"/>
              <a:t>a </a:t>
            </a:r>
            <a:r>
              <a:rPr lang="en-US" dirty="0"/>
              <a:t>constant desired </a:t>
            </a:r>
            <a:r>
              <a:rPr lang="en-US" dirty="0" smtClean="0"/>
              <a:t>speed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Engine too fast – increase </a:t>
            </a:r>
            <a:r>
              <a:rPr lang="en-US" dirty="0" smtClean="0">
                <a:solidFill>
                  <a:srgbClr val="00B0F0"/>
                </a:solidFill>
              </a:rPr>
              <a:t>torque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Engine too slow – decrease </a:t>
            </a:r>
            <a:r>
              <a:rPr lang="en-US" dirty="0" smtClean="0">
                <a:solidFill>
                  <a:srgbClr val="00B0F0"/>
                </a:solidFill>
              </a:rPr>
              <a:t>torque</a:t>
            </a:r>
          </a:p>
          <a:p>
            <a:r>
              <a:rPr lang="en-US" dirty="0"/>
              <a:t>Go to the Controller level of the </a:t>
            </a:r>
            <a:r>
              <a:rPr lang="en-US" dirty="0" smtClean="0"/>
              <a:t>model</a:t>
            </a:r>
          </a:p>
          <a:p>
            <a:r>
              <a:rPr lang="en-US" dirty="0"/>
              <a:t>Extract the engine speed signal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74658"/>
            <a:ext cx="8763000" cy="49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done with the Driver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actual engine speed will be </a:t>
            </a:r>
            <a:r>
              <a:rPr lang="en-US" dirty="0" smtClean="0">
                <a:solidFill>
                  <a:srgbClr val="00B0F0"/>
                </a:solidFill>
              </a:rPr>
              <a:t>subtracted </a:t>
            </a:r>
            <a:r>
              <a:rPr lang="en-US" dirty="0">
                <a:solidFill>
                  <a:srgbClr val="00B0F0"/>
                </a:solidFill>
              </a:rPr>
              <a:t>from the desired </a:t>
            </a:r>
            <a:r>
              <a:rPr lang="en-US" dirty="0" smtClean="0">
                <a:solidFill>
                  <a:srgbClr val="00B0F0"/>
                </a:solidFill>
              </a:rPr>
              <a:t>speed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This will create an error </a:t>
            </a:r>
            <a:r>
              <a:rPr lang="en-US" dirty="0" smtClean="0">
                <a:solidFill>
                  <a:srgbClr val="00B0F0"/>
                </a:solidFill>
              </a:rPr>
              <a:t>signal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error signal will be </a:t>
            </a:r>
            <a:r>
              <a:rPr lang="en-US" dirty="0" smtClean="0">
                <a:solidFill>
                  <a:srgbClr val="00B0F0"/>
                </a:solidFill>
              </a:rPr>
              <a:t>amplified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amplified signal will be </a:t>
            </a:r>
            <a:r>
              <a:rPr lang="en-US" dirty="0" smtClean="0">
                <a:solidFill>
                  <a:srgbClr val="00B0F0"/>
                </a:solidFill>
              </a:rPr>
              <a:t>saturated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resulting torque request will be sent </a:t>
            </a:r>
            <a:r>
              <a:rPr lang="en-US" dirty="0" smtClean="0">
                <a:solidFill>
                  <a:srgbClr val="00B0F0"/>
                </a:solidFill>
              </a:rPr>
              <a:t>to MGB</a:t>
            </a:r>
          </a:p>
          <a:p>
            <a:r>
              <a:rPr lang="en-US" dirty="0"/>
              <a:t>Implement this feedback </a:t>
            </a:r>
            <a:r>
              <a:rPr lang="en-US" dirty="0" smtClean="0"/>
              <a:t>controller</a:t>
            </a:r>
          </a:p>
          <a:p>
            <a:r>
              <a:rPr lang="en-US" dirty="0"/>
              <a:t>Update the Control Signals bus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9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23" y="1160585"/>
            <a:ext cx="4335517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505200"/>
            <a:ext cx="4495800" cy="299921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 bwMode="auto">
          <a:xfrm rot="7140000">
            <a:off x="3373252" y="3310115"/>
            <a:ext cx="685800" cy="2809026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0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7800" y="1257300"/>
            <a:ext cx="7246206" cy="54102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0" y="1676400"/>
            <a:ext cx="1905000" cy="762000"/>
          </a:xfrm>
          <a:prstGeom prst="wedgeRectCallout">
            <a:avLst>
              <a:gd name="adj1" fmla="val 57557"/>
              <a:gd name="adj2" fmla="val 2995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Give the </a:t>
            </a:r>
            <a:r>
              <a:rPr lang="en-US" sz="1200" dirty="0" err="1" smtClean="0">
                <a:latin typeface="Arial" charset="0"/>
              </a:rPr>
              <a:t>Engine_Speed_Desired</a:t>
            </a:r>
            <a:r>
              <a:rPr lang="en-US" sz="1200" dirty="0" smtClean="0">
                <a:latin typeface="Arial" charset="0"/>
              </a:rPr>
              <a:t> a value of 1800 in the </a:t>
            </a:r>
            <a:r>
              <a:rPr lang="en-US" sz="1200" dirty="0" err="1" smtClean="0">
                <a:latin typeface="Arial" charset="0"/>
              </a:rPr>
              <a:t>init</a:t>
            </a:r>
            <a:r>
              <a:rPr lang="en-US" sz="1200" dirty="0" smtClean="0">
                <a:latin typeface="Arial" charset="0"/>
              </a:rPr>
              <a:t> file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334000" y="1906002"/>
            <a:ext cx="1756611" cy="302795"/>
          </a:xfrm>
          <a:prstGeom prst="wedgeRectCallout">
            <a:avLst>
              <a:gd name="adj1" fmla="val -45080"/>
              <a:gd name="adj2" fmla="val 13513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Saturate from 1 to -1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219200" y="3124200"/>
            <a:ext cx="1905000" cy="838200"/>
          </a:xfrm>
          <a:prstGeom prst="wedgeRectCallout">
            <a:avLst>
              <a:gd name="adj1" fmla="val 92849"/>
              <a:gd name="adj2" fmla="val -7531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Multiply by </a:t>
            </a:r>
            <a:r>
              <a:rPr lang="en-US" sz="1200" dirty="0" err="1" smtClean="0">
                <a:latin typeface="Arial" charset="0"/>
              </a:rPr>
              <a:t>mgb_charge_enable</a:t>
            </a:r>
            <a:r>
              <a:rPr lang="en-US" sz="1200" dirty="0" smtClean="0">
                <a:latin typeface="Arial" charset="0"/>
              </a:rPr>
              <a:t> to “turn off” controller when not charging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3832058" y="6248400"/>
            <a:ext cx="802105" cy="304800"/>
          </a:xfrm>
          <a:prstGeom prst="wedgeRectCallout">
            <a:avLst>
              <a:gd name="adj1" fmla="val 86849"/>
              <a:gd name="adj2" fmla="val -21347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Update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9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 and 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MGB subsystem and extract </a:t>
            </a:r>
            <a:r>
              <a:rPr lang="en-US" dirty="0" smtClean="0"/>
              <a:t>the </a:t>
            </a:r>
            <a:r>
              <a:rPr lang="en-US" dirty="0" err="1"/>
              <a:t>mgb_torque_request</a:t>
            </a:r>
            <a:r>
              <a:rPr lang="en-US" dirty="0"/>
              <a:t> </a:t>
            </a:r>
            <a:r>
              <a:rPr lang="en-US" dirty="0" smtClean="0"/>
              <a:t>signal</a:t>
            </a:r>
          </a:p>
          <a:p>
            <a:r>
              <a:rPr lang="en-US" dirty="0"/>
              <a:t>Go to the Logging &amp; </a:t>
            </a:r>
            <a:r>
              <a:rPr lang="en-US" dirty="0" smtClean="0"/>
              <a:t>Visualization 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Right click on the </a:t>
            </a:r>
            <a:r>
              <a:rPr lang="en-US" dirty="0" err="1">
                <a:solidFill>
                  <a:srgbClr val="00B0F0"/>
                </a:solidFill>
              </a:rPr>
              <a:t>Vehicle_Speed_mph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signal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Open the </a:t>
            </a:r>
            <a:r>
              <a:rPr lang="en-US" dirty="0" smtClean="0">
                <a:solidFill>
                  <a:srgbClr val="00B0F0"/>
                </a:solidFill>
              </a:rPr>
              <a:t>Scope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Add the </a:t>
            </a:r>
            <a:r>
              <a:rPr lang="en-US" dirty="0" err="1">
                <a:solidFill>
                  <a:srgbClr val="00B0F0"/>
                </a:solidFill>
              </a:rPr>
              <a:t>MGB_Current_A</a:t>
            </a:r>
            <a:r>
              <a:rPr lang="en-US" dirty="0">
                <a:solidFill>
                  <a:srgbClr val="00B0F0"/>
                </a:solidFill>
              </a:rPr>
              <a:t> signal to the </a:t>
            </a:r>
            <a:r>
              <a:rPr lang="en-US" dirty="0" smtClean="0">
                <a:solidFill>
                  <a:srgbClr val="00B0F0"/>
                </a:solidFill>
              </a:rPr>
              <a:t>third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axis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Create a fourth axis and put </a:t>
            </a:r>
            <a:r>
              <a:rPr lang="en-US" dirty="0" smtClean="0">
                <a:solidFill>
                  <a:srgbClr val="00B0F0"/>
                </a:solidFill>
              </a:rPr>
              <a:t>the </a:t>
            </a:r>
            <a:r>
              <a:rPr lang="en-US" dirty="0" err="1">
                <a:solidFill>
                  <a:srgbClr val="00B0F0"/>
                </a:solidFill>
              </a:rPr>
              <a:t>Engine_Speed_RPM</a:t>
            </a:r>
            <a:r>
              <a:rPr lang="en-US" dirty="0">
                <a:solidFill>
                  <a:srgbClr val="00B0F0"/>
                </a:solidFill>
              </a:rPr>
              <a:t> signal on it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6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</a:t>
            </a:r>
            <a:r>
              <a:rPr lang="en-US" dirty="0" smtClean="0"/>
              <a:t>scope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1 : Battery </a:t>
            </a:r>
            <a:r>
              <a:rPr lang="en-US" dirty="0" smtClean="0">
                <a:solidFill>
                  <a:srgbClr val="00B0F0"/>
                </a:solidFill>
              </a:rPr>
              <a:t>SOC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2 : Engine Torque and MGB </a:t>
            </a:r>
            <a:r>
              <a:rPr lang="en-US" dirty="0" smtClean="0">
                <a:solidFill>
                  <a:srgbClr val="00B0F0"/>
                </a:solidFill>
              </a:rPr>
              <a:t>Torque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3 : Engine </a:t>
            </a:r>
            <a:r>
              <a:rPr lang="en-US" dirty="0" smtClean="0">
                <a:solidFill>
                  <a:srgbClr val="00B0F0"/>
                </a:solidFill>
              </a:rPr>
              <a:t>Speed</a:t>
            </a:r>
          </a:p>
          <a:p>
            <a:r>
              <a:rPr lang="en-US" dirty="0"/>
              <a:t>Run the FU505 cycle to save time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38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8819" y="1422158"/>
            <a:ext cx="7022561" cy="5435842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2514600" y="5410200"/>
            <a:ext cx="1676400" cy="457200"/>
          </a:xfrm>
          <a:prstGeom prst="wedgeRectCallout">
            <a:avLst>
              <a:gd name="adj1" fmla="val 35738"/>
              <a:gd name="adj2" fmla="val 8995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0.001 seconds to go from 0 to 1800 rpm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5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</a:t>
            </a:r>
            <a:r>
              <a:rPr lang="en-US" dirty="0" err="1" smtClean="0"/>
              <a:t>GenSet</a:t>
            </a:r>
            <a:r>
              <a:rPr lang="en-US" dirty="0" smtClean="0"/>
              <a:t> &amp; Controls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Made MGB a duplicate of </a:t>
            </a:r>
            <a:r>
              <a:rPr lang="en-US" dirty="0" smtClean="0">
                <a:solidFill>
                  <a:srgbClr val="00B0F0"/>
                </a:solidFill>
              </a:rPr>
              <a:t>MGA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Created a very simple diesel </a:t>
            </a:r>
            <a:r>
              <a:rPr lang="en-US" dirty="0" smtClean="0">
                <a:solidFill>
                  <a:srgbClr val="00B0F0"/>
                </a:solidFill>
              </a:rPr>
              <a:t>engine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Updated the controller to intermittently </a:t>
            </a:r>
            <a:r>
              <a:rPr lang="en-US" dirty="0" smtClean="0">
                <a:solidFill>
                  <a:srgbClr val="00B0F0"/>
                </a:solidFill>
              </a:rPr>
              <a:t>obtain </a:t>
            </a:r>
            <a:r>
              <a:rPr lang="en-US" dirty="0">
                <a:solidFill>
                  <a:srgbClr val="00B0F0"/>
                </a:solidFill>
              </a:rPr>
              <a:t>current from the </a:t>
            </a:r>
            <a:r>
              <a:rPr lang="en-US" dirty="0" err="1">
                <a:solidFill>
                  <a:srgbClr val="00B0F0"/>
                </a:solidFill>
              </a:rPr>
              <a:t>GenSet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0 - 6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built a model of a series </a:t>
            </a:r>
            <a:r>
              <a:rPr lang="en-US" dirty="0" smtClean="0"/>
              <a:t>electric vehicle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Plant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Driver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Controller</a:t>
            </a:r>
          </a:p>
          <a:p>
            <a:r>
              <a:rPr lang="en-US" dirty="0"/>
              <a:t>All of the plant components are </a:t>
            </a:r>
            <a:r>
              <a:rPr lang="en-US" dirty="0" smtClean="0"/>
              <a:t>crude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System response could be </a:t>
            </a:r>
            <a:r>
              <a:rPr lang="en-US" dirty="0" smtClean="0">
                <a:solidFill>
                  <a:srgbClr val="00B0F0"/>
                </a:solidFill>
              </a:rPr>
              <a:t>intuited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Complex system was </a:t>
            </a:r>
            <a:r>
              <a:rPr lang="en-US" dirty="0" smtClean="0">
                <a:solidFill>
                  <a:srgbClr val="00B0F0"/>
                </a:solidFill>
              </a:rPr>
              <a:t>established</a:t>
            </a:r>
          </a:p>
          <a:p>
            <a:r>
              <a:rPr lang="en-US" dirty="0"/>
              <a:t>Component refinement is </a:t>
            </a:r>
            <a:r>
              <a:rPr lang="en-US" dirty="0" smtClean="0"/>
              <a:t>next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Controller will need to be updated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9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0 - 6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206" y="1219200"/>
            <a:ext cx="8357788" cy="5032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28600" y="6327775"/>
            <a:ext cx="4876800" cy="430076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The high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level plant model will not change!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0 - 6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8600" y="6327775"/>
            <a:ext cx="4876800" cy="430076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The Driver 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will not change!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322839"/>
            <a:ext cx="8763000" cy="48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 0 - 6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249" y="1143000"/>
            <a:ext cx="7529702" cy="54864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6400800" y="1714500"/>
            <a:ext cx="1752600" cy="457200"/>
          </a:xfrm>
          <a:prstGeom prst="wedgeRectCallout">
            <a:avLst>
              <a:gd name="adj1" fmla="val -64883"/>
              <a:gd name="adj2" fmla="val 5566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Driver torque request will not change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6622351" y="2286000"/>
            <a:ext cx="1752600" cy="609600"/>
          </a:xfrm>
          <a:prstGeom prst="wedgeRectCallout">
            <a:avLst>
              <a:gd name="adj1" fmla="val -82026"/>
              <a:gd name="adj2" fmla="val 7066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There will be a continuous feedback controller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6552424" y="3268980"/>
            <a:ext cx="1752600" cy="609600"/>
          </a:xfrm>
          <a:prstGeom prst="wedgeRectCallout">
            <a:avLst>
              <a:gd name="adj1" fmla="val -82026"/>
              <a:gd name="adj2" fmla="val 7066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The state controller will get more complicated! 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6819900" y="4992189"/>
            <a:ext cx="1752600" cy="418011"/>
          </a:xfrm>
          <a:prstGeom prst="wedgeRectCallout">
            <a:avLst>
              <a:gd name="adj1" fmla="val -82026"/>
              <a:gd name="adj2" fmla="val 7066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More signals may be required and sent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26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7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Improved Engine Model and MPGGE SOC Fuel Efficiency </a:t>
            </a:r>
          </a:p>
        </p:txBody>
      </p:sp>
    </p:spTree>
    <p:extLst>
      <p:ext uri="{BB962C8B-B14F-4D97-AF65-F5344CB8AC3E}">
        <p14:creationId xmlns:p14="http://schemas.microsoft.com/office/powerpoint/2010/main" val="165805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upper subsystem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Driver</a:t>
            </a:r>
          </a:p>
          <a:p>
            <a:r>
              <a:rPr lang="en-US" dirty="0" smtClean="0"/>
              <a:t>The middle subsystem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Plant</a:t>
            </a:r>
          </a:p>
          <a:p>
            <a:r>
              <a:rPr lang="en-US" dirty="0" smtClean="0"/>
              <a:t>The lower subsystem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Controller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Engine </a:t>
            </a:r>
            <a:r>
              <a:rPr lang="en-US" dirty="0" smtClean="0"/>
              <a:t>model</a:t>
            </a:r>
          </a:p>
          <a:p>
            <a:pPr lvl="1"/>
            <a:r>
              <a:rPr lang="pt-BR" dirty="0">
                <a:solidFill>
                  <a:srgbClr val="00B0F0"/>
                </a:solidFill>
              </a:rPr>
              <a:t>Experimental data for torque </a:t>
            </a:r>
            <a:r>
              <a:rPr lang="pt-BR" dirty="0" smtClean="0">
                <a:solidFill>
                  <a:srgbClr val="00B0F0"/>
                </a:solidFill>
              </a:rPr>
              <a:t>curves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Experimental data for fuel </a:t>
            </a:r>
            <a:r>
              <a:rPr lang="en-US" dirty="0" smtClean="0">
                <a:solidFill>
                  <a:srgbClr val="00B0F0"/>
                </a:solidFill>
              </a:rPr>
              <a:t>consumption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Controller </a:t>
            </a:r>
            <a:r>
              <a:rPr lang="en-US" dirty="0" smtClean="0">
                <a:solidFill>
                  <a:srgbClr val="00B0F0"/>
                </a:solidFill>
              </a:rPr>
              <a:t>refinements</a:t>
            </a:r>
          </a:p>
          <a:p>
            <a:r>
              <a:rPr lang="en-US" dirty="0"/>
              <a:t>Fuel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Calculate MPG, MPGGE, and MPGGE </a:t>
            </a:r>
            <a:r>
              <a:rPr lang="en-US" dirty="0" smtClean="0">
                <a:solidFill>
                  <a:srgbClr val="00B0F0"/>
                </a:solidFill>
              </a:rPr>
              <a:t>with </a:t>
            </a:r>
            <a:r>
              <a:rPr lang="en-US" dirty="0">
                <a:solidFill>
                  <a:srgbClr val="00B0F0"/>
                </a:solidFill>
              </a:rPr>
              <a:t>SOC correction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engine dynamometer at </a:t>
            </a:r>
            <a:r>
              <a:rPr lang="en-US" dirty="0" smtClean="0"/>
              <a:t>Rose-</a:t>
            </a:r>
            <a:r>
              <a:rPr lang="en-US" dirty="0" err="1"/>
              <a:t>Hulman</a:t>
            </a:r>
            <a:r>
              <a:rPr lang="en-US" dirty="0"/>
              <a:t>, a small diesel engine was </a:t>
            </a:r>
            <a:r>
              <a:rPr lang="en-US" dirty="0" smtClean="0"/>
              <a:t>tested </a:t>
            </a:r>
            <a:r>
              <a:rPr lang="en-US" dirty="0"/>
              <a:t>at various engine speeds and </a:t>
            </a:r>
            <a:r>
              <a:rPr lang="en-US" dirty="0" smtClean="0"/>
              <a:t>throttle </a:t>
            </a:r>
            <a:r>
              <a:rPr lang="en-US" dirty="0" err="1" smtClean="0"/>
              <a:t>posititions</a:t>
            </a:r>
            <a:endParaRPr lang="en-US" dirty="0" smtClean="0"/>
          </a:p>
          <a:p>
            <a:r>
              <a:rPr lang="en-US" dirty="0"/>
              <a:t>Data for torque (Nm) and fuel </a:t>
            </a:r>
            <a:r>
              <a:rPr lang="en-US" dirty="0" smtClean="0"/>
              <a:t>consumption </a:t>
            </a:r>
            <a:r>
              <a:rPr lang="en-US" dirty="0"/>
              <a:t>(grams/sec) were </a:t>
            </a:r>
            <a:r>
              <a:rPr lang="en-US" dirty="0" smtClean="0"/>
              <a:t>collected</a:t>
            </a:r>
          </a:p>
          <a:p>
            <a:r>
              <a:rPr lang="en-US" dirty="0"/>
              <a:t>Let’s add this to our </a:t>
            </a:r>
            <a:r>
              <a:rPr lang="en-US" dirty="0" smtClean="0"/>
              <a:t>model</a:t>
            </a:r>
          </a:p>
          <a:p>
            <a:r>
              <a:rPr lang="en-US" dirty="0"/>
              <a:t>Rename your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Series_Hybrid_le7_a.slx</a:t>
            </a:r>
          </a:p>
        </p:txBody>
      </p:sp>
    </p:spTree>
    <p:extLst>
      <p:ext uri="{BB962C8B-B14F-4D97-AF65-F5344CB8AC3E}">
        <p14:creationId xmlns:p14="http://schemas.microsoft.com/office/powerpoint/2010/main" val="19016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Matlab</a:t>
            </a:r>
            <a:r>
              <a:rPr lang="en-US" dirty="0"/>
              <a:t> Window, go </a:t>
            </a:r>
            <a:r>
              <a:rPr lang="en-US" dirty="0" smtClean="0"/>
              <a:t>to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Current Directory </a:t>
            </a:r>
            <a:r>
              <a:rPr lang="en-US" dirty="0" smtClean="0">
                <a:solidFill>
                  <a:srgbClr val="00B0F0"/>
                </a:solidFill>
              </a:rPr>
              <a:t>window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Double click on the </a:t>
            </a:r>
            <a:r>
              <a:rPr lang="en-US" dirty="0" err="1">
                <a:solidFill>
                  <a:srgbClr val="00B0F0"/>
                </a:solidFill>
              </a:rPr>
              <a:t>Component_Data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folder</a:t>
            </a:r>
          </a:p>
          <a:p>
            <a:r>
              <a:rPr lang="en-US" dirty="0"/>
              <a:t>At the command line, </a:t>
            </a:r>
            <a:r>
              <a:rPr lang="en-US" dirty="0" smtClean="0"/>
              <a:t>type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clear </a:t>
            </a:r>
            <a:r>
              <a:rPr lang="en-US" dirty="0" smtClean="0">
                <a:solidFill>
                  <a:srgbClr val="00B0F0"/>
                </a:solidFill>
              </a:rPr>
              <a:t>variables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load </a:t>
            </a:r>
            <a:r>
              <a:rPr lang="en-US" dirty="0" err="1" smtClean="0">
                <a:solidFill>
                  <a:srgbClr val="00B0F0"/>
                </a:solidFill>
              </a:rPr>
              <a:t>Engine_Diesel_Data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/>
              <a:t>The loaded variables will appear in </a:t>
            </a:r>
            <a:r>
              <a:rPr lang="en-US" dirty="0" smtClean="0"/>
              <a:t>the </a:t>
            </a:r>
            <a:r>
              <a:rPr lang="en-US" dirty="0"/>
              <a:t>Workspace window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9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6545" y="1285374"/>
            <a:ext cx="7327110" cy="54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size of the </a:t>
            </a:r>
            <a:r>
              <a:rPr lang="en-US" dirty="0" smtClean="0"/>
              <a:t>matrices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Engine_Fuel_Data</a:t>
            </a:r>
            <a:r>
              <a:rPr lang="en-US" dirty="0">
                <a:solidFill>
                  <a:srgbClr val="00B0F0"/>
                </a:solidFill>
              </a:rPr>
              <a:t> : </a:t>
            </a:r>
            <a:r>
              <a:rPr lang="en-US" dirty="0" smtClean="0">
                <a:solidFill>
                  <a:srgbClr val="00B0F0"/>
                </a:solidFill>
              </a:rPr>
              <a:t>15x21</a:t>
            </a:r>
          </a:p>
          <a:p>
            <a:pPr lvl="1"/>
            <a:r>
              <a:rPr lang="en-US" dirty="0" err="1" smtClean="0">
                <a:solidFill>
                  <a:srgbClr val="00B0F0"/>
                </a:solidFill>
              </a:rPr>
              <a:t>Engine_Fuel_RPM_Axis</a:t>
            </a:r>
            <a:r>
              <a:rPr lang="en-US" dirty="0" smtClean="0">
                <a:solidFill>
                  <a:srgbClr val="00B0F0"/>
                </a:solidFill>
              </a:rPr>
              <a:t>: 15x1</a:t>
            </a:r>
          </a:p>
          <a:p>
            <a:pPr lvl="1"/>
            <a:r>
              <a:rPr lang="en-US" dirty="0" err="1" smtClean="0">
                <a:solidFill>
                  <a:srgbClr val="00B0F0"/>
                </a:solidFill>
              </a:rPr>
              <a:t>Engine_Fuel_Throttle_Axis</a:t>
            </a:r>
            <a:r>
              <a:rPr lang="en-US" dirty="0" smtClean="0">
                <a:solidFill>
                  <a:srgbClr val="00B0F0"/>
                </a:solidFill>
              </a:rPr>
              <a:t>: 1x21</a:t>
            </a:r>
          </a:p>
          <a:p>
            <a:r>
              <a:rPr lang="en-US" dirty="0" smtClean="0"/>
              <a:t>Thus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data rows are for given </a:t>
            </a:r>
            <a:r>
              <a:rPr lang="en-US" dirty="0" smtClean="0">
                <a:solidFill>
                  <a:srgbClr val="00B0F0"/>
                </a:solidFill>
              </a:rPr>
              <a:t>rpms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data columns are for given </a:t>
            </a:r>
            <a:r>
              <a:rPr lang="en-US" dirty="0" smtClean="0">
                <a:solidFill>
                  <a:srgbClr val="00B0F0"/>
                </a:solidFill>
              </a:rPr>
              <a:t>throttle positions </a:t>
            </a:r>
          </a:p>
          <a:p>
            <a:r>
              <a:rPr lang="en-US" dirty="0"/>
              <a:t>At the command line </a:t>
            </a:r>
            <a:r>
              <a:rPr lang="en-US" dirty="0" smtClean="0"/>
              <a:t>type</a:t>
            </a:r>
          </a:p>
          <a:p>
            <a:pPr lvl="1"/>
            <a:r>
              <a:rPr lang="en-US" sz="1600" dirty="0">
                <a:solidFill>
                  <a:srgbClr val="00B0F0"/>
                </a:solidFill>
              </a:rPr>
              <a:t>surf(</a:t>
            </a:r>
            <a:r>
              <a:rPr lang="en-US" sz="1600" dirty="0" err="1">
                <a:solidFill>
                  <a:srgbClr val="00B0F0"/>
                </a:solidFill>
              </a:rPr>
              <a:t>Engine_Fuel_Throttle_Axis</a:t>
            </a:r>
            <a:r>
              <a:rPr lang="en-US" sz="1600" dirty="0">
                <a:solidFill>
                  <a:srgbClr val="00B0F0"/>
                </a:solidFill>
              </a:rPr>
              <a:t>, </a:t>
            </a:r>
            <a:r>
              <a:rPr lang="en-US" sz="1600" dirty="0" err="1">
                <a:solidFill>
                  <a:srgbClr val="00B0F0"/>
                </a:solidFill>
              </a:rPr>
              <a:t>Engine_Fuel_RPM_Axis</a:t>
            </a:r>
            <a:r>
              <a:rPr lang="en-US" sz="1600" dirty="0">
                <a:solidFill>
                  <a:srgbClr val="00B0F0"/>
                </a:solidFill>
              </a:rPr>
              <a:t>, </a:t>
            </a:r>
            <a:r>
              <a:rPr lang="en-US" sz="1600" dirty="0" err="1">
                <a:solidFill>
                  <a:srgbClr val="00B0F0"/>
                </a:solidFill>
              </a:rPr>
              <a:t>Engine_Fuel_Data</a:t>
            </a:r>
            <a:r>
              <a:rPr lang="en-US" sz="1600" dirty="0" smtClean="0">
                <a:solidFill>
                  <a:srgbClr val="00B0F0"/>
                </a:solidFill>
              </a:rPr>
              <a:t>)</a:t>
            </a:r>
            <a:endParaRPr lang="en-US" dirty="0"/>
          </a:p>
          <a:p>
            <a:endParaRPr lang="en-US" sz="18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6835" y="1371600"/>
            <a:ext cx="6706530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6934200" y="5867400"/>
            <a:ext cx="1752600" cy="454025"/>
          </a:xfrm>
          <a:prstGeom prst="wedgeRectCallout">
            <a:avLst>
              <a:gd name="adj1" fmla="val -97129"/>
              <a:gd name="adj2" fmla="val -20919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Below idle, no fuel delivered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63014" y="5334000"/>
            <a:ext cx="1752600" cy="454025"/>
          </a:xfrm>
          <a:prstGeom prst="wedgeRectCallout">
            <a:avLst>
              <a:gd name="adj1" fmla="val 90285"/>
              <a:gd name="adj2" fmla="val -7404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At zero throttle, no fuel delivered 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3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engine does not have an idle </a:t>
            </a:r>
            <a:r>
              <a:rPr lang="en-US" dirty="0" smtClean="0"/>
              <a:t>circuit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750 rpm is the lowest it can </a:t>
            </a:r>
            <a:r>
              <a:rPr lang="en-US" dirty="0" smtClean="0">
                <a:solidFill>
                  <a:srgbClr val="00B0F0"/>
                </a:solidFill>
              </a:rPr>
              <a:t>run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 throttle signal of zero will send no </a:t>
            </a:r>
            <a:r>
              <a:rPr lang="en-US" dirty="0" smtClean="0">
                <a:solidFill>
                  <a:srgbClr val="00B0F0"/>
                </a:solidFill>
              </a:rPr>
              <a:t>fuel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It will stall </a:t>
            </a:r>
            <a:r>
              <a:rPr lang="en-US" dirty="0" smtClean="0">
                <a:solidFill>
                  <a:srgbClr val="00B0F0"/>
                </a:solidFill>
              </a:rPr>
              <a:t>out</a:t>
            </a:r>
          </a:p>
          <a:p>
            <a:r>
              <a:rPr lang="en-US" dirty="0"/>
              <a:t>This is great</a:t>
            </a:r>
            <a:r>
              <a:rPr lang="en-US" dirty="0" smtClean="0"/>
              <a:t>!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Our controller completely rules the </a:t>
            </a:r>
            <a:r>
              <a:rPr lang="en-US" dirty="0" smtClean="0">
                <a:solidFill>
                  <a:srgbClr val="00B0F0"/>
                </a:solidFill>
              </a:rPr>
              <a:t>throttle signal</a:t>
            </a:r>
          </a:p>
          <a:p>
            <a:r>
              <a:rPr lang="en-US" dirty="0"/>
              <a:t>Modify the previous surf command to </a:t>
            </a:r>
            <a:r>
              <a:rPr lang="en-US" dirty="0" smtClean="0"/>
              <a:t>view </a:t>
            </a:r>
            <a:r>
              <a:rPr lang="en-US" dirty="0"/>
              <a:t>the torque data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4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6835" y="1257300"/>
            <a:ext cx="6706530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6629400" y="5638800"/>
            <a:ext cx="1752600" cy="990600"/>
          </a:xfrm>
          <a:prstGeom prst="wedgeRectCallout">
            <a:avLst>
              <a:gd name="adj1" fmla="val -90265"/>
              <a:gd name="adj2" fmla="val -13356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While cranking, the engine produces negative torque (friction and pump losses)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343400" y="6289675"/>
            <a:ext cx="1981200" cy="454025"/>
          </a:xfrm>
          <a:prstGeom prst="wedgeRectCallout">
            <a:avLst>
              <a:gd name="adj1" fmla="val -29853"/>
              <a:gd name="adj2" fmla="val -18534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At zero rpm, the engine produces zero torque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0" y="4956175"/>
            <a:ext cx="1981200" cy="682625"/>
          </a:xfrm>
          <a:prstGeom prst="wedgeRectCallout">
            <a:avLst>
              <a:gd name="adj1" fmla="val 67920"/>
              <a:gd name="adj2" fmla="val -6696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At zero throttle, the engine produces negative torque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7087065" y="2457450"/>
            <a:ext cx="1752600" cy="666750"/>
          </a:xfrm>
          <a:prstGeom prst="wedgeRectCallout">
            <a:avLst>
              <a:gd name="adj1" fmla="val -66237"/>
              <a:gd name="adj2" fmla="val 13135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750 rpm is the lowest speed where torque can be produced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2013284" y="1378618"/>
            <a:ext cx="1752600" cy="819150"/>
          </a:xfrm>
          <a:prstGeom prst="wedgeRectCallout">
            <a:avLst>
              <a:gd name="adj1" fmla="val -1707"/>
              <a:gd name="adj2" fmla="val 31470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At higher rpm’s, insufficient fuel results in a negative torque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44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need to read in this data with a </a:t>
            </a:r>
            <a:r>
              <a:rPr lang="en-US" dirty="0" smtClean="0"/>
              <a:t>2-d </a:t>
            </a:r>
            <a:r>
              <a:rPr lang="en-US" dirty="0"/>
              <a:t>lookup </a:t>
            </a:r>
            <a:r>
              <a:rPr lang="en-US" dirty="0" smtClean="0"/>
              <a:t>table</a:t>
            </a:r>
          </a:p>
          <a:p>
            <a:r>
              <a:rPr lang="en-US" dirty="0"/>
              <a:t>Go to the Engine subsystem and </a:t>
            </a:r>
            <a:r>
              <a:rPr lang="en-US" dirty="0" smtClean="0"/>
              <a:t>delete the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Engine_Max_Torque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Constant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engine_throttle_request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From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Product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Engine_Torque_Nm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0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298" y="1371600"/>
            <a:ext cx="791760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/>
              <a:t>Simple Series Electric </a:t>
            </a:r>
            <a:r>
              <a:rPr lang="en-US" dirty="0" smtClean="0"/>
              <a:t>Vehicle</a:t>
            </a:r>
            <a:endParaRPr lang="en-US" sz="2400" dirty="0" smtClean="0"/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Model hierarchy</a:t>
            </a:r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Ideal Component Models</a:t>
            </a:r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Controls</a:t>
            </a:r>
          </a:p>
          <a:p>
            <a:pPr marL="400050"/>
            <a:r>
              <a:rPr lang="en-US" dirty="0" smtClean="0"/>
              <a:t>Improved Component Models</a:t>
            </a:r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Inefficiencies</a:t>
            </a:r>
          </a:p>
          <a:p>
            <a:pPr marL="800100" lvl="1"/>
            <a:r>
              <a:rPr lang="en-US" sz="2400" dirty="0" smtClean="0">
                <a:solidFill>
                  <a:srgbClr val="00B0F0"/>
                </a:solidFill>
              </a:rPr>
              <a:t>Experimental Data</a:t>
            </a:r>
          </a:p>
          <a:p>
            <a:pPr marL="400050"/>
            <a:r>
              <a:rPr lang="en-US" dirty="0" smtClean="0"/>
              <a:t>Improved Controls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change the font size by right clicking on each subsystem/Format/Font Style…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86000"/>
            <a:ext cx="6705600" cy="44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	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/ Lookup </a:t>
            </a:r>
            <a:r>
              <a:rPr lang="en-US" dirty="0" smtClean="0">
                <a:solidFill>
                  <a:srgbClr val="00B0F0"/>
                </a:solidFill>
              </a:rPr>
              <a:t>Tables</a:t>
            </a:r>
          </a:p>
          <a:p>
            <a:r>
              <a:rPr lang="en-US" dirty="0"/>
              <a:t>drag in </a:t>
            </a:r>
            <a:r>
              <a:rPr lang="en-US" dirty="0" smtClean="0"/>
              <a:t>two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2-D Lookup Table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r>
              <a:rPr lang="en-US" dirty="0" smtClean="0"/>
              <a:t>Rename them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Engine Torque (Nm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Engine Fuel Rate (grams/sec)</a:t>
            </a:r>
          </a:p>
        </p:txBody>
      </p:sp>
    </p:spTree>
    <p:extLst>
      <p:ext uri="{BB962C8B-B14F-4D97-AF65-F5344CB8AC3E}">
        <p14:creationId xmlns:p14="http://schemas.microsoft.com/office/powerpoint/2010/main" val="30490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339" y="1219200"/>
            <a:ext cx="786152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on the Engine Torque </a:t>
            </a:r>
            <a:r>
              <a:rPr lang="en-US" dirty="0" smtClean="0"/>
              <a:t>table</a:t>
            </a:r>
          </a:p>
          <a:p>
            <a:r>
              <a:rPr lang="en-US" dirty="0"/>
              <a:t>In the dialogue box, </a:t>
            </a:r>
            <a:r>
              <a:rPr lang="en-US" dirty="0" smtClean="0"/>
              <a:t>change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Table data: </a:t>
            </a:r>
            <a:r>
              <a:rPr lang="en-US" dirty="0" err="1" smtClean="0">
                <a:solidFill>
                  <a:srgbClr val="00B0F0"/>
                </a:solidFill>
              </a:rPr>
              <a:t>Engine_Torque_Data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Breakpoints 1: </a:t>
            </a:r>
            <a:r>
              <a:rPr lang="en-US" dirty="0" err="1" smtClean="0">
                <a:solidFill>
                  <a:srgbClr val="00B0F0"/>
                </a:solidFill>
              </a:rPr>
              <a:t>Engine_Torque_RPM_Axis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Breakpoints </a:t>
            </a:r>
            <a:r>
              <a:rPr lang="en-US" dirty="0" smtClean="0">
                <a:solidFill>
                  <a:srgbClr val="00B0F0"/>
                </a:solidFill>
              </a:rPr>
              <a:t>2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err="1" smtClean="0">
                <a:solidFill>
                  <a:srgbClr val="00B0F0"/>
                </a:solidFill>
              </a:rPr>
              <a:t>Engine_Torque_Throttle_Axis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Click OK</a:t>
            </a:r>
          </a:p>
          <a:p>
            <a:r>
              <a:rPr lang="en-US" dirty="0" smtClean="0"/>
              <a:t>Note the shape of the table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It looks like the data!</a:t>
            </a:r>
          </a:p>
          <a:p>
            <a:r>
              <a:rPr lang="en-US" dirty="0" smtClean="0"/>
              <a:t>Repeat for the Fuel Rate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755440"/>
            <a:ext cx="1295400" cy="1227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58" y="5105400"/>
            <a:ext cx="1266825" cy="14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257300"/>
            <a:ext cx="6625284" cy="540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</a:t>
            </a:r>
            <a:r>
              <a:rPr lang="en-US" dirty="0"/>
              <a:t>click on the Engine Torque </a:t>
            </a:r>
            <a:r>
              <a:rPr lang="en-US" dirty="0" smtClean="0"/>
              <a:t>table</a:t>
            </a:r>
          </a:p>
          <a:p>
            <a:r>
              <a:rPr lang="en-US" dirty="0"/>
              <a:t>Click the </a:t>
            </a:r>
            <a:r>
              <a:rPr lang="en-US" dirty="0" smtClean="0"/>
              <a:t>Edit table and breakpoints… button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Note that all the data shows </a:t>
            </a:r>
            <a:r>
              <a:rPr lang="en-US" dirty="0" smtClean="0">
                <a:solidFill>
                  <a:srgbClr val="00B0F0"/>
                </a:solidFill>
              </a:rPr>
              <a:t>up</a:t>
            </a:r>
          </a:p>
          <a:p>
            <a:r>
              <a:rPr lang="en-US" dirty="0"/>
              <a:t>Click on the Mesh Plot </a:t>
            </a:r>
            <a:r>
              <a:rPr lang="en-US" dirty="0" smtClean="0"/>
              <a:t>icon</a:t>
            </a:r>
          </a:p>
          <a:p>
            <a:r>
              <a:rPr lang="en-US" dirty="0"/>
              <a:t>Verify that the shape is </a:t>
            </a:r>
            <a:r>
              <a:rPr lang="en-US" dirty="0" smtClean="0"/>
              <a:t>correct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Easy to make a mistake, especially </a:t>
            </a:r>
            <a:r>
              <a:rPr lang="en-US" dirty="0" smtClean="0">
                <a:solidFill>
                  <a:srgbClr val="00B0F0"/>
                </a:solidFill>
              </a:rPr>
              <a:t>with </a:t>
            </a:r>
            <a:r>
              <a:rPr lang="en-US" dirty="0">
                <a:solidFill>
                  <a:srgbClr val="00B0F0"/>
                </a:solidFill>
              </a:rPr>
              <a:t>square matrix data</a:t>
            </a:r>
            <a:r>
              <a:rPr lang="en-US" dirty="0" smtClean="0">
                <a:solidFill>
                  <a:srgbClr val="00B0F0"/>
                </a:solidFill>
              </a:rPr>
              <a:t>!</a:t>
            </a:r>
          </a:p>
          <a:p>
            <a:r>
              <a:rPr lang="en-US" dirty="0"/>
              <a:t>Close the mesh plot and the </a:t>
            </a:r>
            <a:r>
              <a:rPr lang="en-US" dirty="0" smtClean="0"/>
              <a:t>Editor</a:t>
            </a:r>
          </a:p>
          <a:p>
            <a:r>
              <a:rPr lang="en-US" dirty="0"/>
              <a:t>Click Cancel on the dialogue box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023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6325" y="1397000"/>
            <a:ext cx="7067550" cy="46767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3048000" y="1752600"/>
            <a:ext cx="914400" cy="304800"/>
          </a:xfrm>
          <a:prstGeom prst="wedgeRectCallout">
            <a:avLst>
              <a:gd name="adj1" fmla="val -68719"/>
              <a:gd name="adj2" fmla="val 3725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Mesh Plot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1790700" y="4495800"/>
            <a:ext cx="1257300" cy="304800"/>
          </a:xfrm>
          <a:prstGeom prst="wedgeRectCallout">
            <a:avLst>
              <a:gd name="adj1" fmla="val 120994"/>
              <a:gd name="adj2" fmla="val -14432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Engine Speed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6286500" y="1772653"/>
            <a:ext cx="1409700" cy="304800"/>
          </a:xfrm>
          <a:prstGeom prst="wedgeRectCallout">
            <a:avLst>
              <a:gd name="adj1" fmla="val -79653"/>
              <a:gd name="adj2" fmla="val 25040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Throttle request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9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3286" y="1219200"/>
            <a:ext cx="675362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2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&amp; Logging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Engine subsystem, </a:t>
            </a:r>
            <a:r>
              <a:rPr lang="en-US" dirty="0" smtClean="0"/>
              <a:t>route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An engine rpm signal to each </a:t>
            </a:r>
            <a:r>
              <a:rPr lang="en-US" dirty="0" smtClean="0">
                <a:solidFill>
                  <a:srgbClr val="00B0F0"/>
                </a:solidFill>
              </a:rPr>
              <a:t>table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Top input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 throttle request signal to each </a:t>
            </a:r>
            <a:r>
              <a:rPr lang="en-US" dirty="0" smtClean="0">
                <a:solidFill>
                  <a:srgbClr val="00B0F0"/>
                </a:solidFill>
              </a:rPr>
              <a:t>table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Bottom input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torque output to </a:t>
            </a:r>
            <a:r>
              <a:rPr lang="en-US" dirty="0" smtClean="0">
                <a:solidFill>
                  <a:srgbClr val="00B0F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Simulink-PS Converter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fuel rate output to the Engine </a:t>
            </a:r>
            <a:r>
              <a:rPr lang="en-US" dirty="0" smtClean="0">
                <a:solidFill>
                  <a:srgbClr val="00B0F0"/>
                </a:solidFill>
              </a:rPr>
              <a:t>Diagnostics bus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Put a </a:t>
            </a:r>
            <a:r>
              <a:rPr lang="en-US" dirty="0" err="1" smtClean="0">
                <a:solidFill>
                  <a:srgbClr val="FF0000"/>
                </a:solidFill>
              </a:rPr>
              <a:t>Goto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block on the Engine Torque signal: </a:t>
            </a:r>
            <a:r>
              <a:rPr lang="en-US" dirty="0" err="1" smtClean="0">
                <a:solidFill>
                  <a:srgbClr val="00B0F0"/>
                </a:solidFill>
              </a:rPr>
              <a:t>Engine_Torque_Nm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/>
              <a:t>In the Logging &amp; Visualization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Extract the engine fuel rate signal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37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&amp; Logging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1282" y="1219200"/>
            <a:ext cx="737763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&amp; Logging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321" y="1447800"/>
            <a:ext cx="7503557" cy="50323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H="1">
            <a:off x="7162800" y="5410200"/>
            <a:ext cx="76200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189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this high level, signals will be sent out by the Driver, Plant, and Controller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Driver Torque Request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Battery State of Charge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Engine Throttle Request</a:t>
            </a:r>
          </a:p>
          <a:p>
            <a:r>
              <a:rPr lang="en-US" dirty="0" smtClean="0"/>
              <a:t>These signals will be put onto a common bus so that all three subsystems can receive all signals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Only desired signals will be selected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6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&amp; Initialization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init</a:t>
            </a:r>
            <a:r>
              <a:rPr lang="en-US" dirty="0"/>
              <a:t> file, add the </a:t>
            </a:r>
            <a:r>
              <a:rPr lang="en-US" dirty="0" smtClean="0"/>
              <a:t>line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load </a:t>
            </a:r>
            <a:r>
              <a:rPr lang="en-US" dirty="0" err="1" smtClean="0">
                <a:solidFill>
                  <a:srgbClr val="00B0F0"/>
                </a:solidFill>
              </a:rPr>
              <a:t>Component_Data</a:t>
            </a:r>
            <a:r>
              <a:rPr lang="en-US" dirty="0" smtClean="0">
                <a:solidFill>
                  <a:srgbClr val="00B0F0"/>
                </a:solidFill>
              </a:rPr>
              <a:t>/</a:t>
            </a:r>
            <a:r>
              <a:rPr lang="en-US" dirty="0" err="1" smtClean="0">
                <a:solidFill>
                  <a:srgbClr val="00B0F0"/>
                </a:solidFill>
              </a:rPr>
              <a:t>Engine_Diesel_Data.mat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/>
              <a:t>Update the engine inertia to </a:t>
            </a:r>
            <a:r>
              <a:rPr lang="en-US" dirty="0" smtClean="0"/>
              <a:t>0.12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crankshaft and flywheel</a:t>
            </a:r>
            <a:endParaRPr lang="en-US" dirty="0" smtClean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209925"/>
            <a:ext cx="64579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we used the </a:t>
            </a:r>
            <a:r>
              <a:rPr lang="en-US" dirty="0" err="1"/>
              <a:t>Matlab</a:t>
            </a:r>
            <a:r>
              <a:rPr lang="en-US" dirty="0"/>
              <a:t> window </a:t>
            </a:r>
            <a:r>
              <a:rPr lang="en-US" dirty="0" smtClean="0"/>
              <a:t>to </a:t>
            </a:r>
            <a:r>
              <a:rPr lang="en-US" dirty="0"/>
              <a:t>browse into the </a:t>
            </a:r>
            <a:r>
              <a:rPr lang="en-US" dirty="0" err="1" smtClean="0"/>
              <a:t>Component_Data</a:t>
            </a:r>
            <a:r>
              <a:rPr lang="en-US" dirty="0" smtClean="0"/>
              <a:t> directory</a:t>
            </a:r>
          </a:p>
          <a:p>
            <a:r>
              <a:rPr lang="en-US" dirty="0" err="1"/>
              <a:t>Matlab</a:t>
            </a:r>
            <a:r>
              <a:rPr lang="en-US" dirty="0"/>
              <a:t> MUST be in the same </a:t>
            </a:r>
            <a:r>
              <a:rPr lang="en-US" dirty="0" smtClean="0"/>
              <a:t>working </a:t>
            </a:r>
            <a:r>
              <a:rPr lang="en-US" dirty="0"/>
              <a:t>directory as the Simulink </a:t>
            </a:r>
            <a:r>
              <a:rPr lang="en-US" dirty="0" smtClean="0"/>
              <a:t>model</a:t>
            </a:r>
          </a:p>
          <a:p>
            <a:r>
              <a:rPr lang="en-US" dirty="0"/>
              <a:t>In the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window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Click on the Go up one level </a:t>
            </a:r>
            <a:r>
              <a:rPr lang="en-US" dirty="0" smtClean="0">
                <a:solidFill>
                  <a:srgbClr val="00B0F0"/>
                </a:solidFill>
              </a:rPr>
              <a:t>icon</a:t>
            </a:r>
          </a:p>
          <a:p>
            <a:r>
              <a:rPr lang="en-US" dirty="0"/>
              <a:t>Run the Simulink </a:t>
            </a:r>
            <a:r>
              <a:rPr lang="en-US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1511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results look very similar to those previous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The model still appears to be responding correctly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At 1800 rpm and 0.5 throttle, the engine torque should be about 150 Nm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307793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3232" y="1219200"/>
            <a:ext cx="651373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3352800" cy="5032375"/>
          </a:xfrm>
        </p:spPr>
        <p:txBody>
          <a:bodyPr/>
          <a:lstStyle/>
          <a:p>
            <a:r>
              <a:rPr lang="en-US" dirty="0" smtClean="0"/>
              <a:t>Use the Zoom icon to zoom in on the time when the engine is starting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261 seconds</a:t>
            </a:r>
          </a:p>
          <a:p>
            <a:r>
              <a:rPr lang="en-US" dirty="0" err="1" smtClean="0"/>
              <a:t>Lets’s</a:t>
            </a:r>
            <a:r>
              <a:rPr lang="en-US" dirty="0" smtClean="0"/>
              <a:t> make a new scope for further investigation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219200"/>
            <a:ext cx="5181600" cy="548732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6347564" y="2590800"/>
            <a:ext cx="1742162" cy="457200"/>
          </a:xfrm>
          <a:prstGeom prst="wedgeRectCallout">
            <a:avLst>
              <a:gd name="adj1" fmla="val -79653"/>
              <a:gd name="adj2" fmla="val 25040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Engine starts making torque at 750 rpm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7401838" y="5410200"/>
            <a:ext cx="1742162" cy="609600"/>
          </a:xfrm>
          <a:prstGeom prst="wedgeRectCallout">
            <a:avLst>
              <a:gd name="adj1" fmla="val -105537"/>
              <a:gd name="adj2" fmla="val -22517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MGB becomes generator near 1800 rpm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3733800" y="4495800"/>
            <a:ext cx="1905000" cy="457200"/>
          </a:xfrm>
          <a:prstGeom prst="wedgeRectCallout">
            <a:avLst>
              <a:gd name="adj1" fmla="val 42109"/>
              <a:gd name="adj2" fmla="val -9479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Torque appears negative while cranking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39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530" y="1228595"/>
            <a:ext cx="3646640" cy="5032375"/>
          </a:xfrm>
        </p:spPr>
        <p:txBody>
          <a:bodyPr/>
          <a:lstStyle/>
          <a:p>
            <a:r>
              <a:rPr lang="en-US" dirty="0" smtClean="0"/>
              <a:t>For the new scope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Axis 1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Engine speed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Axis 2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Engine torque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MGB torque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Axis 3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Engine fuel rate</a:t>
            </a:r>
          </a:p>
          <a:p>
            <a:r>
              <a:rPr lang="en-US" dirty="0" smtClean="0"/>
              <a:t>Rerun the simulation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652" y="1368294"/>
            <a:ext cx="5372100" cy="4752975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>
            <a:off x="5954038" y="6041763"/>
            <a:ext cx="1284962" cy="435237"/>
          </a:xfrm>
          <a:prstGeom prst="wedgeRectCallout">
            <a:avLst>
              <a:gd name="adj1" fmla="val -96591"/>
              <a:gd name="adj2" fmla="val -217390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Fuel applied at 750 rpm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76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want the engine to start </a:t>
            </a:r>
            <a:r>
              <a:rPr lang="en-US" dirty="0" smtClean="0"/>
              <a:t>making </a:t>
            </a:r>
            <a:r>
              <a:rPr lang="en-US" dirty="0"/>
              <a:t>power until it is closer to the </a:t>
            </a:r>
            <a:r>
              <a:rPr lang="en-US" dirty="0" smtClean="0"/>
              <a:t>operating point</a:t>
            </a:r>
          </a:p>
          <a:p>
            <a:r>
              <a:rPr lang="en-US" dirty="0"/>
              <a:t>An additional logic state will be </a:t>
            </a:r>
            <a:r>
              <a:rPr lang="en-US" dirty="0" smtClean="0"/>
              <a:t>needed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Set </a:t>
            </a:r>
            <a:r>
              <a:rPr lang="en-US" dirty="0" err="1">
                <a:solidFill>
                  <a:srgbClr val="00B0F0"/>
                </a:solidFill>
              </a:rPr>
              <a:t>mgb_charge_enable</a:t>
            </a:r>
            <a:r>
              <a:rPr lang="en-US" dirty="0">
                <a:solidFill>
                  <a:srgbClr val="00B0F0"/>
                </a:solidFill>
              </a:rPr>
              <a:t> to 1 to start </a:t>
            </a:r>
            <a:r>
              <a:rPr lang="en-US" dirty="0" smtClean="0">
                <a:solidFill>
                  <a:srgbClr val="00B0F0"/>
                </a:solidFill>
              </a:rPr>
              <a:t>engine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Set </a:t>
            </a:r>
            <a:r>
              <a:rPr lang="en-US" dirty="0" err="1">
                <a:solidFill>
                  <a:srgbClr val="00B0F0"/>
                </a:solidFill>
              </a:rPr>
              <a:t>engine_throttle_request</a:t>
            </a:r>
            <a:r>
              <a:rPr lang="en-US" dirty="0">
                <a:solidFill>
                  <a:srgbClr val="00B0F0"/>
                </a:solidFill>
              </a:rPr>
              <a:t> to 0 until “close</a:t>
            </a:r>
            <a:r>
              <a:rPr lang="en-US" dirty="0" smtClean="0">
                <a:solidFill>
                  <a:srgbClr val="00B0F0"/>
                </a:solidFill>
              </a:rPr>
              <a:t>” </a:t>
            </a:r>
            <a:r>
              <a:rPr lang="en-US" dirty="0">
                <a:solidFill>
                  <a:srgbClr val="00B0F0"/>
                </a:solidFill>
              </a:rPr>
              <a:t>to operating </a:t>
            </a:r>
            <a:r>
              <a:rPr lang="en-US" dirty="0" smtClean="0">
                <a:solidFill>
                  <a:srgbClr val="00B0F0"/>
                </a:solidFill>
              </a:rPr>
              <a:t>rpm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Then go into the Charge state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Controller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Open the </a:t>
            </a:r>
            <a:r>
              <a:rPr lang="en-US" dirty="0" err="1">
                <a:solidFill>
                  <a:srgbClr val="00B0F0"/>
                </a:solidFill>
              </a:rPr>
              <a:t>Stateflow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GenSet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Controller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Add this new </a:t>
            </a:r>
            <a:r>
              <a:rPr lang="en-US" dirty="0" smtClean="0">
                <a:solidFill>
                  <a:srgbClr val="00B0F0"/>
                </a:solidFill>
              </a:rPr>
              <a:t>state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Engine_Speed_RPM</a:t>
            </a:r>
            <a:r>
              <a:rPr lang="en-US" dirty="0">
                <a:solidFill>
                  <a:srgbClr val="0070C0"/>
                </a:solidFill>
              </a:rPr>
              <a:t> is a Simulink </a:t>
            </a:r>
            <a:r>
              <a:rPr lang="en-US" dirty="0" smtClean="0">
                <a:solidFill>
                  <a:srgbClr val="0070C0"/>
                </a:solidFill>
              </a:rPr>
              <a:t>input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Engine_Speed_Desired</a:t>
            </a:r>
            <a:r>
              <a:rPr lang="en-US" dirty="0">
                <a:solidFill>
                  <a:srgbClr val="0070C0"/>
                </a:solidFill>
              </a:rPr>
              <a:t> is a </a:t>
            </a:r>
            <a:r>
              <a:rPr lang="en-US" dirty="0" smtClean="0">
                <a:solidFill>
                  <a:srgbClr val="0070C0"/>
                </a:solidFill>
              </a:rPr>
              <a:t>parameter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What is a good value for “close” to 1800?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545" y="1219200"/>
            <a:ext cx="7347109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5562600" y="4876800"/>
            <a:ext cx="960329" cy="304800"/>
          </a:xfrm>
          <a:prstGeom prst="wedgeRectCallout">
            <a:avLst>
              <a:gd name="adj1" fmla="val 29066"/>
              <a:gd name="adj2" fmla="val -11123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New Input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6880964" y="4878387"/>
            <a:ext cx="1272436" cy="303213"/>
          </a:xfrm>
          <a:prstGeom prst="wedgeRectCallout">
            <a:avLst>
              <a:gd name="adj1" fmla="val -12279"/>
              <a:gd name="adj2" fmla="val -11123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New parameter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5852264" y="2057400"/>
            <a:ext cx="2057400" cy="533400"/>
          </a:xfrm>
          <a:prstGeom prst="wedgeRectCallout">
            <a:avLst>
              <a:gd name="adj1" fmla="val -33627"/>
              <a:gd name="adj2" fmla="val 9130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Intermediate </a:t>
            </a:r>
            <a:r>
              <a:rPr lang="en-US" sz="1200" dirty="0" err="1" smtClean="0">
                <a:latin typeface="Arial" charset="0"/>
              </a:rPr>
              <a:t>Engine_Ramp_Up</a:t>
            </a:r>
            <a:r>
              <a:rPr lang="en-US" sz="1200" dirty="0" smtClean="0">
                <a:latin typeface="Arial" charset="0"/>
              </a:rPr>
              <a:t> state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6488482" y="3735386"/>
            <a:ext cx="2057400" cy="608013"/>
          </a:xfrm>
          <a:prstGeom prst="wedgeRectCallout">
            <a:avLst>
              <a:gd name="adj1" fmla="val -32409"/>
              <a:gd name="adj2" fmla="val 7894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1700 rpm sounds like a good rpm to engage the fueling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545352"/>
            <a:ext cx="8763000" cy="46816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438400" y="3548018"/>
            <a:ext cx="3733800" cy="4905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4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Model Browser by selecting the arrow</a:t>
            </a:r>
          </a:p>
          <a:p>
            <a:pPr lvl="1"/>
            <a:r>
              <a:rPr lang="en-US" dirty="0" smtClean="0"/>
              <a:t>Shows an outline form of the model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09800"/>
            <a:ext cx="5334000" cy="44990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76600" y="6256057"/>
            <a:ext cx="228600" cy="3032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6400" y="2895601"/>
            <a:ext cx="7620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8359" y="1219200"/>
            <a:ext cx="7343481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1371600" y="4419600"/>
            <a:ext cx="960329" cy="304800"/>
          </a:xfrm>
          <a:prstGeom prst="wedgeRectCallout">
            <a:avLst>
              <a:gd name="adj1" fmla="val 52544"/>
              <a:gd name="adj2" fmla="val -14411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New Input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7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530" y="1228595"/>
            <a:ext cx="3646640" cy="5032375"/>
          </a:xfrm>
        </p:spPr>
        <p:txBody>
          <a:bodyPr/>
          <a:lstStyle/>
          <a:p>
            <a:r>
              <a:rPr lang="en-US" dirty="0"/>
              <a:t>X-axis zoom </a:t>
            </a:r>
            <a:r>
              <a:rPr lang="en-US" dirty="0" smtClean="0"/>
              <a:t>in </a:t>
            </a:r>
            <a:r>
              <a:rPr lang="en-US" dirty="0"/>
              <a:t>on the </a:t>
            </a:r>
            <a:r>
              <a:rPr lang="en-US" dirty="0" smtClean="0"/>
              <a:t>engine ramp up</a:t>
            </a:r>
          </a:p>
          <a:p>
            <a:r>
              <a:rPr lang="en-US" dirty="0"/>
              <a:t>Y-axis zoom </a:t>
            </a:r>
            <a:r>
              <a:rPr lang="en-US" dirty="0" smtClean="0"/>
              <a:t>in </a:t>
            </a:r>
            <a:r>
              <a:rPr lang="en-US" dirty="0"/>
              <a:t>on the </a:t>
            </a:r>
            <a:r>
              <a:rPr lang="en-US" dirty="0" smtClean="0"/>
              <a:t>engine speed</a:t>
            </a:r>
          </a:p>
          <a:p>
            <a:r>
              <a:rPr lang="en-US" dirty="0"/>
              <a:t>The fuel rate </a:t>
            </a:r>
            <a:r>
              <a:rPr lang="en-US" dirty="0" smtClean="0"/>
              <a:t>is about 90 rpm late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Why?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371600"/>
            <a:ext cx="4942891" cy="441960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>
            <a:off x="4419600" y="1828800"/>
            <a:ext cx="1284962" cy="457200"/>
          </a:xfrm>
          <a:prstGeom prst="wedgeRectCallout">
            <a:avLst>
              <a:gd name="adj1" fmla="val 91549"/>
              <a:gd name="adj2" fmla="val 7302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Fuel should start flowing!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791364" y="4572000"/>
            <a:ext cx="1284962" cy="609600"/>
          </a:xfrm>
          <a:prstGeom prst="wedgeRectCallout">
            <a:avLst>
              <a:gd name="adj1" fmla="val 91549"/>
              <a:gd name="adj2" fmla="val 7302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Fuel starts about 90 rpm late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2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ridiculous MGB starts the engine </a:t>
            </a:r>
            <a:r>
              <a:rPr lang="en-US" dirty="0" smtClean="0"/>
              <a:t>far </a:t>
            </a:r>
            <a:r>
              <a:rPr lang="en-US" dirty="0"/>
              <a:t>too </a:t>
            </a:r>
            <a:r>
              <a:rPr lang="en-US" dirty="0" smtClean="0"/>
              <a:t>quickly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transition guards are checked </a:t>
            </a:r>
            <a:r>
              <a:rPr lang="en-US" dirty="0" smtClean="0">
                <a:solidFill>
                  <a:srgbClr val="00B0F0"/>
                </a:solidFill>
              </a:rPr>
              <a:t>every 10 </a:t>
            </a:r>
            <a:r>
              <a:rPr lang="en-US" dirty="0" err="1" smtClean="0">
                <a:solidFill>
                  <a:srgbClr val="00B0F0"/>
                </a:solidFill>
              </a:rPr>
              <a:t>ms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In 10ms the engine speed goes from 1500 </a:t>
            </a:r>
            <a:r>
              <a:rPr lang="en-US" dirty="0" smtClean="0">
                <a:solidFill>
                  <a:srgbClr val="00B0F0"/>
                </a:solidFill>
              </a:rPr>
              <a:t>to </a:t>
            </a:r>
            <a:r>
              <a:rPr lang="en-US" dirty="0">
                <a:solidFill>
                  <a:srgbClr val="00B0F0"/>
                </a:solidFill>
              </a:rPr>
              <a:t>almost 1800 </a:t>
            </a:r>
            <a:r>
              <a:rPr lang="en-US" dirty="0" smtClean="0">
                <a:solidFill>
                  <a:srgbClr val="00B0F0"/>
                </a:solidFill>
              </a:rPr>
              <a:t>rpm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transition point was almost missed</a:t>
            </a:r>
            <a:r>
              <a:rPr lang="en-US" dirty="0" smtClean="0">
                <a:solidFill>
                  <a:srgbClr val="00B0F0"/>
                </a:solidFill>
              </a:rPr>
              <a:t>!</a:t>
            </a:r>
          </a:p>
          <a:p>
            <a:r>
              <a:rPr lang="en-US" dirty="0"/>
              <a:t>Engine ramp-up rate will be </a:t>
            </a:r>
            <a:r>
              <a:rPr lang="en-US" dirty="0" smtClean="0"/>
              <a:t>addressed </a:t>
            </a:r>
            <a:r>
              <a:rPr lang="en-US" dirty="0"/>
              <a:t>after we improve the MGB model</a:t>
            </a:r>
          </a:p>
        </p:txBody>
      </p:sp>
    </p:spTree>
    <p:extLst>
      <p:ext uri="{BB962C8B-B14F-4D97-AF65-F5344CB8AC3E}">
        <p14:creationId xmlns:p14="http://schemas.microsoft.com/office/powerpoint/2010/main" val="24978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530" y="1228595"/>
            <a:ext cx="3646640" cy="5032375"/>
          </a:xfrm>
        </p:spPr>
        <p:txBody>
          <a:bodyPr/>
          <a:lstStyle/>
          <a:p>
            <a:r>
              <a:rPr lang="en-US" dirty="0"/>
              <a:t>X-axis zoom </a:t>
            </a:r>
            <a:r>
              <a:rPr lang="en-US" dirty="0" smtClean="0"/>
              <a:t>in </a:t>
            </a:r>
            <a:r>
              <a:rPr lang="en-US" dirty="0"/>
              <a:t>on the </a:t>
            </a:r>
            <a:r>
              <a:rPr lang="en-US" dirty="0" smtClean="0"/>
              <a:t>engine coast down</a:t>
            </a:r>
          </a:p>
          <a:p>
            <a:r>
              <a:rPr lang="en-US" dirty="0" smtClean="0"/>
              <a:t>Everything here looks fine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Fuel shuts off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Engine coasts down in about 4 seconds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21" y="1289660"/>
            <a:ext cx="5623567" cy="50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now calculate the vehicle </a:t>
            </a:r>
            <a:r>
              <a:rPr lang="en-US" dirty="0" smtClean="0"/>
              <a:t>fuel efficiency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MPG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SOC correction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GE (gas equivalent) </a:t>
            </a:r>
          </a:p>
          <a:p>
            <a:r>
              <a:rPr lang="en-US" dirty="0"/>
              <a:t>We will do this with a post-processing </a:t>
            </a:r>
            <a:r>
              <a:rPr lang="en-US" dirty="0" smtClean="0"/>
              <a:t>file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Simply for </a:t>
            </a:r>
            <a:r>
              <a:rPr lang="en-US" dirty="0" smtClean="0">
                <a:solidFill>
                  <a:srgbClr val="00B0F0"/>
                </a:solidFill>
              </a:rPr>
              <a:t>experience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Could be done in the Logging &amp; </a:t>
            </a:r>
            <a:r>
              <a:rPr lang="en-US" dirty="0" smtClean="0">
                <a:solidFill>
                  <a:srgbClr val="00B0F0"/>
                </a:solidFill>
              </a:rPr>
              <a:t>Visualization subsystem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Calculating MPG is easy</a:t>
            </a:r>
            <a:r>
              <a:rPr lang="en-US" dirty="0" smtClean="0"/>
              <a:t>!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Distance traveled / gallons </a:t>
            </a:r>
            <a:r>
              <a:rPr lang="en-US" dirty="0" smtClean="0">
                <a:solidFill>
                  <a:srgbClr val="00B0F0"/>
                </a:solidFill>
              </a:rPr>
              <a:t>consumed</a:t>
            </a:r>
          </a:p>
          <a:p>
            <a:r>
              <a:rPr lang="en-US" dirty="0"/>
              <a:t>We already have a signal for </a:t>
            </a:r>
            <a:r>
              <a:rPr lang="en-US" dirty="0" smtClean="0"/>
              <a:t>distance </a:t>
            </a:r>
            <a:r>
              <a:rPr lang="en-US" dirty="0"/>
              <a:t>traveled in </a:t>
            </a:r>
            <a:r>
              <a:rPr lang="en-US" dirty="0" smtClean="0"/>
              <a:t>miles</a:t>
            </a:r>
          </a:p>
          <a:p>
            <a:r>
              <a:rPr lang="en-US" dirty="0"/>
              <a:t>We need a fuel consumed </a:t>
            </a:r>
            <a:r>
              <a:rPr lang="en-US" dirty="0" smtClean="0"/>
              <a:t>signal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Add an </a:t>
            </a:r>
            <a:r>
              <a:rPr lang="en-US" dirty="0" smtClean="0">
                <a:solidFill>
                  <a:srgbClr val="FF0000"/>
                </a:solidFill>
              </a:rPr>
              <a:t>Integrator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into the Engine </a:t>
            </a:r>
            <a:r>
              <a:rPr lang="en-US" dirty="0" smtClean="0">
                <a:solidFill>
                  <a:srgbClr val="00B0F0"/>
                </a:solidFill>
              </a:rPr>
              <a:t>subsystem </a:t>
            </a:r>
            <a:r>
              <a:rPr lang="en-US" dirty="0">
                <a:solidFill>
                  <a:srgbClr val="00B0F0"/>
                </a:solidFill>
              </a:rPr>
              <a:t>to calculate the amount of fuel consumed </a:t>
            </a:r>
            <a:r>
              <a:rPr lang="en-US" dirty="0" smtClean="0">
                <a:solidFill>
                  <a:srgbClr val="00B0F0"/>
                </a:solidFill>
              </a:rPr>
              <a:t>in grams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Add the signal to the Engine Diagnostics </a:t>
            </a:r>
            <a:r>
              <a:rPr lang="en-US" dirty="0" smtClean="0">
                <a:solidFill>
                  <a:srgbClr val="00B0F0"/>
                </a:solidFill>
              </a:rPr>
              <a:t>bus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Extract it in the Logging &amp; </a:t>
            </a:r>
            <a:r>
              <a:rPr lang="en-US" dirty="0" smtClean="0">
                <a:solidFill>
                  <a:srgbClr val="00B0F0"/>
                </a:solidFill>
              </a:rPr>
              <a:t>Visualization</a:t>
            </a:r>
          </a:p>
          <a:p>
            <a:r>
              <a:rPr lang="en-US" dirty="0" smtClean="0"/>
              <a:t>All of the remaining calculations are done in post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7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&amp; Logging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8610" y="1371600"/>
            <a:ext cx="5982979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removed energy from the </a:t>
            </a:r>
            <a:r>
              <a:rPr lang="en-US" dirty="0" smtClean="0"/>
              <a:t>battery </a:t>
            </a:r>
            <a:r>
              <a:rPr lang="en-US" dirty="0"/>
              <a:t>during the drive cycle, we must </a:t>
            </a:r>
            <a:r>
              <a:rPr lang="en-US" dirty="0" smtClean="0"/>
              <a:t>calculate </a:t>
            </a:r>
            <a:r>
              <a:rPr lang="en-US" dirty="0"/>
              <a:t>the additional amount of fuel required </a:t>
            </a:r>
            <a:r>
              <a:rPr lang="en-US" dirty="0" smtClean="0"/>
              <a:t>to </a:t>
            </a:r>
            <a:r>
              <a:rPr lang="en-US" dirty="0"/>
              <a:t>replace </a:t>
            </a:r>
            <a:r>
              <a:rPr lang="en-US" dirty="0" smtClean="0"/>
              <a:t>it</a:t>
            </a:r>
          </a:p>
          <a:p>
            <a:r>
              <a:rPr lang="en-US" dirty="0"/>
              <a:t>If we added energy to the battery, we </a:t>
            </a:r>
            <a:r>
              <a:rPr lang="en-US" dirty="0" smtClean="0"/>
              <a:t>must </a:t>
            </a:r>
            <a:r>
              <a:rPr lang="en-US" dirty="0"/>
              <a:t>calculate the amount of fuel required </a:t>
            </a:r>
            <a:r>
              <a:rPr lang="en-US" dirty="0" smtClean="0"/>
              <a:t>to </a:t>
            </a:r>
            <a:r>
              <a:rPr lang="en-US" dirty="0"/>
              <a:t>produce that energy and subtract the </a:t>
            </a:r>
            <a:r>
              <a:rPr lang="en-US" dirty="0" smtClean="0"/>
              <a:t>fuel </a:t>
            </a:r>
            <a:r>
              <a:rPr lang="en-US" dirty="0"/>
              <a:t>from our total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4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 – Amp Hours </a:t>
            </a:r>
            <a:r>
              <a:rPr lang="en-US" dirty="0" smtClean="0"/>
              <a:t>Consumed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Ah_Consumed</a:t>
            </a:r>
            <a:r>
              <a:rPr lang="en-US" dirty="0">
                <a:solidFill>
                  <a:srgbClr val="00B0F0"/>
                </a:solidFill>
              </a:rPr>
              <a:t> = (</a:t>
            </a:r>
            <a:r>
              <a:rPr lang="en-US" dirty="0" err="1">
                <a:solidFill>
                  <a:srgbClr val="00B0F0"/>
                </a:solidFill>
              </a:rPr>
              <a:t>Initial_SOC</a:t>
            </a:r>
            <a:r>
              <a:rPr lang="en-US" dirty="0">
                <a:solidFill>
                  <a:srgbClr val="00B0F0"/>
                </a:solidFill>
              </a:rPr>
              <a:t> – </a:t>
            </a:r>
            <a:r>
              <a:rPr lang="en-US" dirty="0" err="1">
                <a:solidFill>
                  <a:srgbClr val="00B0F0"/>
                </a:solidFill>
              </a:rPr>
              <a:t>Final_SOC</a:t>
            </a:r>
            <a:r>
              <a:rPr lang="en-US" dirty="0">
                <a:solidFill>
                  <a:srgbClr val="00B0F0"/>
                </a:solidFill>
              </a:rPr>
              <a:t>) </a:t>
            </a:r>
            <a:r>
              <a:rPr lang="en-US" dirty="0" smtClean="0">
                <a:solidFill>
                  <a:srgbClr val="00B0F0"/>
                </a:solidFill>
              </a:rPr>
              <a:t>* </a:t>
            </a:r>
            <a:r>
              <a:rPr lang="en-US" dirty="0" err="1" smtClean="0">
                <a:solidFill>
                  <a:srgbClr val="00B0F0"/>
                </a:solidFill>
              </a:rPr>
              <a:t>Battery_Capacity</a:t>
            </a:r>
            <a:endParaRPr lang="en-US" dirty="0" smtClean="0">
              <a:solidFill>
                <a:srgbClr val="00B0F0"/>
              </a:solidFill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Battery capacity is in Ah (8.5 Ah for our model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dirty="0"/>
              <a:t>Step 2 – Convert to </a:t>
            </a:r>
            <a:r>
              <a:rPr lang="en-US" dirty="0" smtClean="0"/>
              <a:t>Energy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Electrical_Energy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 err="1">
                <a:solidFill>
                  <a:srgbClr val="00B0F0"/>
                </a:solidFill>
              </a:rPr>
              <a:t>Ah_Consumed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* </a:t>
            </a:r>
            <a:r>
              <a:rPr lang="en-US" dirty="0" err="1" smtClean="0">
                <a:solidFill>
                  <a:srgbClr val="00B0F0"/>
                </a:solidFill>
              </a:rPr>
              <a:t>Battery_OCV</a:t>
            </a:r>
            <a:endParaRPr lang="en-US" dirty="0" smtClean="0">
              <a:solidFill>
                <a:srgbClr val="00B0F0"/>
              </a:solidFill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OCV (open circuit voltage) is </a:t>
            </a:r>
            <a:r>
              <a:rPr lang="en-US" dirty="0" smtClean="0">
                <a:solidFill>
                  <a:srgbClr val="0070C0"/>
                </a:solidFill>
              </a:rPr>
              <a:t>determined </a:t>
            </a:r>
            <a:r>
              <a:rPr lang="en-US" dirty="0">
                <a:solidFill>
                  <a:srgbClr val="0070C0"/>
                </a:solidFill>
              </a:rPr>
              <a:t>experimentally from V-I plots (366 V in our model</a:t>
            </a:r>
            <a:r>
              <a:rPr lang="en-US" dirty="0" smtClean="0">
                <a:solidFill>
                  <a:srgbClr val="0070C0"/>
                </a:solidFill>
              </a:rPr>
              <a:t>) </a:t>
            </a:r>
            <a:r>
              <a:rPr lang="en-US" dirty="0">
                <a:solidFill>
                  <a:srgbClr val="0070C0"/>
                </a:solidFill>
              </a:rPr>
              <a:t>and changes with the SOC. Energy is in </a:t>
            </a:r>
            <a:r>
              <a:rPr lang="en-US" dirty="0" smtClean="0">
                <a:solidFill>
                  <a:srgbClr val="0070C0"/>
                </a:solidFill>
              </a:rPr>
              <a:t>Watt-hr.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2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– Conversion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Electrical_Energy_BTU</a:t>
            </a:r>
            <a:r>
              <a:rPr lang="en-US" dirty="0">
                <a:solidFill>
                  <a:srgbClr val="00B0F0"/>
                </a:solidFill>
              </a:rPr>
              <a:t> = (</a:t>
            </a:r>
            <a:r>
              <a:rPr lang="en-US" dirty="0" smtClean="0">
                <a:solidFill>
                  <a:srgbClr val="00B0F0"/>
                </a:solidFill>
              </a:rPr>
              <a:t>3.412</a:t>
            </a:r>
            <a:r>
              <a:rPr lang="en-US" dirty="0">
                <a:solidFill>
                  <a:srgbClr val="00B0F0"/>
                </a:solidFill>
              </a:rPr>
              <a:t>*</a:t>
            </a:r>
            <a:r>
              <a:rPr lang="en-US" dirty="0" err="1">
                <a:solidFill>
                  <a:srgbClr val="00B0F0"/>
                </a:solidFill>
              </a:rPr>
              <a:t>Electrical_Energy</a:t>
            </a:r>
            <a:r>
              <a:rPr lang="en-US" dirty="0">
                <a:solidFill>
                  <a:srgbClr val="00B0F0"/>
                </a:solidFill>
              </a:rPr>
              <a:t>) / </a:t>
            </a:r>
            <a:r>
              <a:rPr lang="en-US" dirty="0" smtClean="0">
                <a:solidFill>
                  <a:srgbClr val="00B0F0"/>
                </a:solidFill>
              </a:rPr>
              <a:t>Efficiency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Conversion efficiency is also </a:t>
            </a:r>
            <a:r>
              <a:rPr lang="en-US" dirty="0" smtClean="0">
                <a:solidFill>
                  <a:srgbClr val="0070C0"/>
                </a:solidFill>
              </a:rPr>
              <a:t>determined </a:t>
            </a:r>
            <a:r>
              <a:rPr lang="en-US" dirty="0">
                <a:solidFill>
                  <a:srgbClr val="0070C0"/>
                </a:solidFill>
              </a:rPr>
              <a:t>experimentally by ANL (25% </a:t>
            </a:r>
            <a:r>
              <a:rPr lang="en-US" dirty="0" smtClean="0">
                <a:solidFill>
                  <a:srgbClr val="0070C0"/>
                </a:solidFill>
              </a:rPr>
              <a:t>approximation </a:t>
            </a:r>
            <a:r>
              <a:rPr lang="en-US" dirty="0">
                <a:solidFill>
                  <a:srgbClr val="0070C0"/>
                </a:solidFill>
              </a:rPr>
              <a:t>generous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The 3.412 converts Watt-</a:t>
            </a:r>
            <a:r>
              <a:rPr lang="en-US" dirty="0" err="1">
                <a:solidFill>
                  <a:srgbClr val="0070C0"/>
                </a:solidFill>
              </a:rPr>
              <a:t>hr</a:t>
            </a:r>
            <a:r>
              <a:rPr lang="en-US" dirty="0">
                <a:solidFill>
                  <a:srgbClr val="0070C0"/>
                </a:solidFill>
              </a:rPr>
              <a:t> to </a:t>
            </a:r>
            <a:r>
              <a:rPr lang="en-US" dirty="0" smtClean="0">
                <a:solidFill>
                  <a:srgbClr val="0070C0"/>
                </a:solidFill>
              </a:rPr>
              <a:t>BTU</a:t>
            </a:r>
          </a:p>
          <a:p>
            <a:r>
              <a:rPr lang="en-US" dirty="0"/>
              <a:t>Excellent – we now know the energy </a:t>
            </a:r>
            <a:r>
              <a:rPr lang="en-US" dirty="0" smtClean="0"/>
              <a:t>in </a:t>
            </a:r>
            <a:r>
              <a:rPr lang="en-US" dirty="0"/>
              <a:t>BTU needed to account for the </a:t>
            </a:r>
            <a:r>
              <a:rPr lang="en-US" dirty="0" smtClean="0"/>
              <a:t>charge </a:t>
            </a:r>
            <a:r>
              <a:rPr lang="en-US" dirty="0"/>
              <a:t>added to or removed from the battery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Driver receives information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Speedometer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Tachometer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Idiot lights (engine hot, …..)</a:t>
            </a:r>
          </a:p>
          <a:p>
            <a:r>
              <a:rPr lang="en-US" dirty="0" smtClean="0"/>
              <a:t>The Driver sends information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Torque request (gas/brake pedal position)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Gear selection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MPGGE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standard for comparison, we </a:t>
            </a:r>
            <a:r>
              <a:rPr lang="en-US" dirty="0" smtClean="0"/>
              <a:t>employ </a:t>
            </a:r>
            <a:r>
              <a:rPr lang="en-US" dirty="0"/>
              <a:t>the MPGGE with SOC </a:t>
            </a:r>
            <a:r>
              <a:rPr lang="en-US" dirty="0" smtClean="0"/>
              <a:t>correction</a:t>
            </a:r>
          </a:p>
          <a:p>
            <a:r>
              <a:rPr lang="en-US" dirty="0"/>
              <a:t>This gives the equivalent amount of </a:t>
            </a:r>
            <a:r>
              <a:rPr lang="en-US" dirty="0" smtClean="0"/>
              <a:t>RFG </a:t>
            </a:r>
            <a:r>
              <a:rPr lang="en-US" dirty="0"/>
              <a:t>required to produce the same energy </a:t>
            </a:r>
            <a:r>
              <a:rPr lang="en-US" dirty="0" smtClean="0"/>
              <a:t>used </a:t>
            </a:r>
            <a:r>
              <a:rPr lang="en-US" dirty="0"/>
              <a:t>in the drive </a:t>
            </a:r>
            <a:r>
              <a:rPr lang="en-US" dirty="0" smtClean="0"/>
              <a:t>cycle</a:t>
            </a:r>
          </a:p>
          <a:p>
            <a:r>
              <a:rPr lang="en-US" dirty="0"/>
              <a:t>We already know the BTUs of </a:t>
            </a:r>
            <a:r>
              <a:rPr lang="en-US" dirty="0" smtClean="0"/>
              <a:t>energy </a:t>
            </a:r>
            <a:r>
              <a:rPr lang="en-US" dirty="0"/>
              <a:t>needed to correct the </a:t>
            </a:r>
            <a:r>
              <a:rPr lang="en-US" dirty="0" smtClean="0"/>
              <a:t>SOC</a:t>
            </a:r>
          </a:p>
        </p:txBody>
      </p:sp>
    </p:spTree>
    <p:extLst>
      <p:ext uri="{BB962C8B-B14F-4D97-AF65-F5344CB8AC3E}">
        <p14:creationId xmlns:p14="http://schemas.microsoft.com/office/powerpoint/2010/main" val="279486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MPGGE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4 – Fuel Energy </a:t>
            </a:r>
            <a:r>
              <a:rPr lang="en-US" dirty="0" smtClean="0"/>
              <a:t>BTU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Fuel_Energy_BTU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 err="1" smtClean="0">
                <a:solidFill>
                  <a:srgbClr val="00B0F0"/>
                </a:solidFill>
              </a:rPr>
              <a:t>Fuel_Consumed_Gallons</a:t>
            </a:r>
            <a:r>
              <a:rPr lang="en-US" dirty="0" smtClean="0">
                <a:solidFill>
                  <a:srgbClr val="00B0F0"/>
                </a:solidFill>
              </a:rPr>
              <a:t>* 133393.1102</a:t>
            </a:r>
          </a:p>
          <a:p>
            <a:r>
              <a:rPr lang="en-US" dirty="0"/>
              <a:t>Step 5 – Total Energy </a:t>
            </a:r>
            <a:r>
              <a:rPr lang="en-US" dirty="0" smtClean="0"/>
              <a:t>BTU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Total_Energy_BTU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 err="1">
                <a:solidFill>
                  <a:srgbClr val="00B0F0"/>
                </a:solidFill>
              </a:rPr>
              <a:t>Electrical_Energy_BTU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+ </a:t>
            </a:r>
            <a:r>
              <a:rPr lang="en-US" dirty="0" err="1" smtClean="0">
                <a:solidFill>
                  <a:srgbClr val="00B0F0"/>
                </a:solidFill>
              </a:rPr>
              <a:t>Fuel_Energy_BTU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/>
              <a:t>133393.1102 BTU/Gal is the fuel heating </a:t>
            </a:r>
            <a:r>
              <a:rPr lang="en-US" dirty="0" smtClean="0"/>
              <a:t>value </a:t>
            </a:r>
            <a:r>
              <a:rPr lang="en-US" dirty="0"/>
              <a:t>of </a:t>
            </a:r>
            <a:r>
              <a:rPr lang="en-US" dirty="0" smtClean="0"/>
              <a:t> B-20</a:t>
            </a:r>
          </a:p>
          <a:p>
            <a:r>
              <a:rPr lang="en-US" dirty="0"/>
              <a:t>Excellent – we now know the total </a:t>
            </a:r>
            <a:r>
              <a:rPr lang="en-US" dirty="0" smtClean="0"/>
              <a:t>energy </a:t>
            </a:r>
            <a:r>
              <a:rPr lang="en-US" dirty="0"/>
              <a:t>consumed by our vehicle over the drive cycle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61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MPGGE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6 – RFG </a:t>
            </a:r>
            <a:r>
              <a:rPr lang="en-US" dirty="0" smtClean="0"/>
              <a:t>Required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Fuel_Consumed_RFG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 err="1">
                <a:solidFill>
                  <a:srgbClr val="00B0F0"/>
                </a:solidFill>
              </a:rPr>
              <a:t>Total_Energy_BTU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/ 114871.7446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This gives us the gallons of RFG required </a:t>
            </a:r>
            <a:r>
              <a:rPr lang="en-US" dirty="0" smtClean="0">
                <a:solidFill>
                  <a:srgbClr val="0070C0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</a:rPr>
              <a:t>produce the same </a:t>
            </a:r>
            <a:r>
              <a:rPr lang="en-US" dirty="0" smtClean="0">
                <a:solidFill>
                  <a:srgbClr val="0070C0"/>
                </a:solidFill>
              </a:rPr>
              <a:t>energy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114871.7446 BTU/gal is the fuel heating value </a:t>
            </a:r>
            <a:r>
              <a:rPr lang="en-US" dirty="0" smtClean="0">
                <a:solidFill>
                  <a:srgbClr val="0070C0"/>
                </a:solidFill>
              </a:rPr>
              <a:t>of RFG</a:t>
            </a:r>
          </a:p>
          <a:p>
            <a:r>
              <a:rPr lang="en-US" dirty="0"/>
              <a:t>Step 7 – MPGGE with SOC </a:t>
            </a:r>
            <a:r>
              <a:rPr lang="en-US" dirty="0" smtClean="0"/>
              <a:t>Correction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MPGGE = </a:t>
            </a:r>
            <a:r>
              <a:rPr lang="en-US" dirty="0" err="1">
                <a:solidFill>
                  <a:srgbClr val="00B0F0"/>
                </a:solidFill>
              </a:rPr>
              <a:t>Distance_Travelled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/ </a:t>
            </a:r>
            <a:r>
              <a:rPr lang="en-US" dirty="0" err="1">
                <a:solidFill>
                  <a:srgbClr val="00B0F0"/>
                </a:solidFill>
              </a:rPr>
              <a:t>Fuel_Consumed_RFG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Vehicle_Post_File.m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5675" y="1248949"/>
            <a:ext cx="56888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Processing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267200" cy="5032375"/>
          </a:xfrm>
        </p:spPr>
        <p:txBody>
          <a:bodyPr/>
          <a:lstStyle/>
          <a:p>
            <a:r>
              <a:rPr lang="en-US" dirty="0"/>
              <a:t>Like the </a:t>
            </a:r>
            <a:r>
              <a:rPr lang="en-US" dirty="0" err="1"/>
              <a:t>init</a:t>
            </a:r>
            <a:r>
              <a:rPr lang="en-US" dirty="0"/>
              <a:t> file, </a:t>
            </a:r>
            <a:r>
              <a:rPr lang="en-US" dirty="0" smtClean="0"/>
              <a:t>the </a:t>
            </a:r>
            <a:r>
              <a:rPr lang="en-US" dirty="0"/>
              <a:t>post file should </a:t>
            </a:r>
            <a:r>
              <a:rPr lang="en-US" dirty="0" smtClean="0"/>
              <a:t>run </a:t>
            </a:r>
            <a:r>
              <a:rPr lang="en-US" dirty="0"/>
              <a:t>after every </a:t>
            </a:r>
            <a:r>
              <a:rPr lang="en-US" dirty="0" smtClean="0"/>
              <a:t>simulation</a:t>
            </a:r>
          </a:p>
          <a:p>
            <a:r>
              <a:rPr lang="en-US" dirty="0"/>
              <a:t>Right click on </a:t>
            </a:r>
            <a:r>
              <a:rPr lang="en-US" dirty="0" smtClean="0"/>
              <a:t>the model and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Select Model </a:t>
            </a:r>
            <a:r>
              <a:rPr lang="en-US" dirty="0" smtClean="0">
                <a:solidFill>
                  <a:srgbClr val="00B0F0"/>
                </a:solidFill>
              </a:rPr>
              <a:t>Properties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smtClean="0">
                <a:solidFill>
                  <a:srgbClr val="00B0F0"/>
                </a:solidFill>
              </a:rPr>
              <a:t>Callbacks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Select </a:t>
            </a:r>
            <a:r>
              <a:rPr lang="en-US" dirty="0" err="1" smtClean="0">
                <a:solidFill>
                  <a:srgbClr val="00B0F0"/>
                </a:solidFill>
              </a:rPr>
              <a:t>StopFnc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Enter the name of </a:t>
            </a:r>
            <a:r>
              <a:rPr lang="en-US" dirty="0" smtClean="0">
                <a:solidFill>
                  <a:srgbClr val="00B0F0"/>
                </a:solidFill>
              </a:rPr>
              <a:t>the </a:t>
            </a:r>
            <a:r>
              <a:rPr lang="en-US" dirty="0">
                <a:solidFill>
                  <a:srgbClr val="00B0F0"/>
                </a:solidFill>
              </a:rPr>
              <a:t>post processing </a:t>
            </a:r>
            <a:r>
              <a:rPr lang="en-US" dirty="0" smtClean="0">
                <a:solidFill>
                  <a:srgbClr val="00B0F0"/>
                </a:solidFill>
              </a:rPr>
              <a:t>file without </a:t>
            </a:r>
            <a:r>
              <a:rPr lang="en-US" dirty="0">
                <a:solidFill>
                  <a:srgbClr val="00B0F0"/>
                </a:solidFill>
              </a:rPr>
              <a:t>the .</a:t>
            </a:r>
            <a:r>
              <a:rPr lang="en-US" dirty="0" smtClean="0">
                <a:solidFill>
                  <a:srgbClr val="00B0F0"/>
                </a:solidFill>
              </a:rPr>
              <a:t>m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827212"/>
            <a:ext cx="4413411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4267200" cy="5032375"/>
          </a:xfrm>
        </p:spPr>
        <p:txBody>
          <a:bodyPr/>
          <a:lstStyle/>
          <a:p>
            <a:r>
              <a:rPr lang="en-US" dirty="0"/>
              <a:t>Rerun the </a:t>
            </a:r>
            <a:r>
              <a:rPr lang="en-US" dirty="0" smtClean="0"/>
              <a:t>simulation</a:t>
            </a:r>
          </a:p>
          <a:p>
            <a:r>
              <a:rPr lang="en-US" dirty="0" smtClean="0"/>
              <a:t>Not bad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102 MPGGE w/SOC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123 MPG straight</a:t>
            </a:r>
          </a:p>
          <a:p>
            <a:r>
              <a:rPr lang="en-US" dirty="0" smtClean="0"/>
              <a:t>Unrealistic?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100% regen </a:t>
            </a:r>
            <a:r>
              <a:rPr lang="en-US" dirty="0" smtClean="0">
                <a:solidFill>
                  <a:srgbClr val="00B0F0"/>
                </a:solidFill>
              </a:rPr>
              <a:t>braking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100% efficient </a:t>
            </a:r>
            <a:r>
              <a:rPr lang="en-US" dirty="0" smtClean="0">
                <a:solidFill>
                  <a:srgbClr val="00B0F0"/>
                </a:solidFill>
              </a:rPr>
              <a:t>battery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100% efficient </a:t>
            </a:r>
            <a:r>
              <a:rPr lang="en-US" dirty="0" smtClean="0">
                <a:solidFill>
                  <a:srgbClr val="00B0F0"/>
                </a:solidFill>
              </a:rPr>
              <a:t>MGs</a:t>
            </a:r>
          </a:p>
          <a:p>
            <a:r>
              <a:rPr lang="en-US" dirty="0" smtClean="0"/>
              <a:t>We’ll watch there numbers go down!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86000"/>
            <a:ext cx="3057525" cy="259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Engine model</a:t>
            </a:r>
          </a:p>
          <a:p>
            <a:pPr lvl="1"/>
            <a:r>
              <a:rPr lang="pt-BR" dirty="0">
                <a:solidFill>
                  <a:srgbClr val="00B0F0"/>
                </a:solidFill>
              </a:rPr>
              <a:t>Experimental data for torque </a:t>
            </a:r>
            <a:r>
              <a:rPr lang="pt-BR" dirty="0" smtClean="0">
                <a:solidFill>
                  <a:srgbClr val="00B0F0"/>
                </a:solidFill>
              </a:rPr>
              <a:t>curves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Experimental data for fuel </a:t>
            </a:r>
            <a:r>
              <a:rPr lang="en-US" dirty="0" smtClean="0">
                <a:solidFill>
                  <a:srgbClr val="00B0F0"/>
                </a:solidFill>
              </a:rPr>
              <a:t>consumption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Controller </a:t>
            </a:r>
            <a:r>
              <a:rPr lang="en-US" dirty="0" smtClean="0">
                <a:solidFill>
                  <a:srgbClr val="00B0F0"/>
                </a:solidFill>
              </a:rPr>
              <a:t>refinements</a:t>
            </a:r>
          </a:p>
          <a:p>
            <a:r>
              <a:rPr lang="en-US" dirty="0"/>
              <a:t>Fuel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Calculate MPG, MPGGE, and MPGGE </a:t>
            </a:r>
            <a:r>
              <a:rPr lang="en-US" dirty="0" smtClean="0">
                <a:solidFill>
                  <a:srgbClr val="00B0F0"/>
                </a:solidFill>
              </a:rPr>
              <a:t>with </a:t>
            </a:r>
            <a:r>
              <a:rPr lang="en-US" dirty="0">
                <a:solidFill>
                  <a:srgbClr val="00B0F0"/>
                </a:solidFill>
              </a:rPr>
              <a:t>SOC correction</a:t>
            </a:r>
          </a:p>
        </p:txBody>
      </p:sp>
    </p:spTree>
    <p:extLst>
      <p:ext uri="{BB962C8B-B14F-4D97-AF65-F5344CB8AC3E}">
        <p14:creationId xmlns:p14="http://schemas.microsoft.com/office/powerpoint/2010/main" val="932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8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Improved Battery Model</a:t>
            </a:r>
          </a:p>
        </p:txBody>
      </p:sp>
    </p:spTree>
    <p:extLst>
      <p:ext uri="{BB962C8B-B14F-4D97-AF65-F5344CB8AC3E}">
        <p14:creationId xmlns:p14="http://schemas.microsoft.com/office/powerpoint/2010/main" val="7745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Battery </a:t>
            </a:r>
            <a:r>
              <a:rPr lang="en-US" dirty="0" smtClean="0"/>
              <a:t>model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First order math </a:t>
            </a:r>
            <a:r>
              <a:rPr lang="en-US" dirty="0" smtClean="0">
                <a:solidFill>
                  <a:srgbClr val="00B0F0"/>
                </a:solidFill>
              </a:rPr>
              <a:t>model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Variable battery </a:t>
            </a:r>
            <a:r>
              <a:rPr lang="en-US" dirty="0" smtClean="0">
                <a:solidFill>
                  <a:srgbClr val="0070C0"/>
                </a:solidFill>
              </a:rPr>
              <a:t>voltage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Algebraic </a:t>
            </a:r>
            <a:r>
              <a:rPr lang="en-US" dirty="0" smtClean="0">
                <a:solidFill>
                  <a:srgbClr val="00B0F0"/>
                </a:solidFill>
              </a:rPr>
              <a:t>loops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Variable open circuit </a:t>
            </a:r>
            <a:r>
              <a:rPr lang="en-US" dirty="0" smtClean="0">
                <a:solidFill>
                  <a:srgbClr val="00B0F0"/>
                </a:solidFill>
              </a:rPr>
              <a:t>voltage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Variable charge/discharge </a:t>
            </a:r>
            <a:r>
              <a:rPr lang="en-US" dirty="0" smtClean="0">
                <a:solidFill>
                  <a:srgbClr val="00B0F0"/>
                </a:solidFill>
              </a:rPr>
              <a:t>resistance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Numeric error</a:t>
            </a:r>
          </a:p>
        </p:txBody>
      </p:sp>
    </p:spTree>
    <p:extLst>
      <p:ext uri="{BB962C8B-B14F-4D97-AF65-F5344CB8AC3E}">
        <p14:creationId xmlns:p14="http://schemas.microsoft.com/office/powerpoint/2010/main" val="117775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Battery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Thus far, the battery model</a:t>
                </a:r>
              </a:p>
              <a:p>
                <a:pPr lvl="1"/>
                <a:r>
                  <a:rPr lang="en-US" dirty="0">
                    <a:solidFill>
                      <a:srgbClr val="00B0F0"/>
                    </a:solidFill>
                  </a:rPr>
                  <a:t>Has had a constant voltage of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336V</a:t>
                </a:r>
              </a:p>
              <a:p>
                <a:pPr lvl="1"/>
                <a:r>
                  <a:rPr lang="en-US" dirty="0">
                    <a:solidFill>
                      <a:srgbClr val="00B0F0"/>
                    </a:solidFill>
                  </a:rPr>
                  <a:t>Has had a constant OCV of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366V</a:t>
                </a:r>
              </a:p>
              <a:p>
                <a:pPr lvl="1"/>
                <a:r>
                  <a:rPr lang="en-US" dirty="0">
                    <a:solidFill>
                      <a:srgbClr val="00B0F0"/>
                    </a:solidFill>
                  </a:rPr>
                  <a:t>Been able to provide infinite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current</a:t>
                </a:r>
              </a:p>
              <a:p>
                <a:pPr lvl="1"/>
                <a:r>
                  <a:rPr lang="en-US" dirty="0">
                    <a:solidFill>
                      <a:srgbClr val="00B0F0"/>
                    </a:solidFill>
                  </a:rPr>
                  <a:t>Has had no energy conversion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losses</a:t>
                </a:r>
              </a:p>
              <a:p>
                <a:r>
                  <a:rPr lang="en-US" dirty="0"/>
                  <a:t>Let’s now improve the battery model </a:t>
                </a:r>
                <a:r>
                  <a:rPr lang="en-US" dirty="0" smtClean="0"/>
                  <a:t>by </a:t>
                </a:r>
                <a:r>
                  <a:rPr lang="en-US" dirty="0"/>
                  <a:t>including the internal </a:t>
                </a:r>
                <a:r>
                  <a:rPr lang="en-US" dirty="0" smtClean="0"/>
                  <a:t>resistance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BAT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OC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BAT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Series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rgbClr val="00B0F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00B0F0"/>
                    </a:solidFill>
                  </a:rPr>
                  <a:t>The battery voltage is now a function of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the current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53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75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Driver subsystem by: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clicking on Driver in Model Browser or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double click on the Driver block</a:t>
            </a:r>
          </a:p>
          <a:p>
            <a:r>
              <a:rPr lang="en-US" dirty="0" smtClean="0"/>
              <a:t>Delete the wire that connects the </a:t>
            </a:r>
            <a:r>
              <a:rPr lang="en-US" dirty="0" smtClean="0">
                <a:solidFill>
                  <a:srgbClr val="FF0000"/>
                </a:solidFill>
              </a:rPr>
              <a:t>In1</a:t>
            </a:r>
            <a:r>
              <a:rPr lang="en-US" dirty="0" smtClean="0"/>
              <a:t> block to </a:t>
            </a:r>
            <a:r>
              <a:rPr lang="en-US" dirty="0" smtClean="0">
                <a:solidFill>
                  <a:srgbClr val="FF0000"/>
                </a:solidFill>
              </a:rPr>
              <a:t>out1</a:t>
            </a:r>
            <a:r>
              <a:rPr lang="en-US" dirty="0" smtClean="0"/>
              <a:t> block</a:t>
            </a:r>
          </a:p>
          <a:p>
            <a:r>
              <a:rPr lang="en-US" dirty="0" smtClean="0"/>
              <a:t>Rename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In1 to System Signals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Out1 to Driver Diagnostics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Terminal Voltage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4737190"/>
            <a:ext cx="8763000" cy="1298575"/>
          </a:xfrm>
        </p:spPr>
        <p:txBody>
          <a:bodyPr/>
          <a:lstStyle/>
          <a:p>
            <a:r>
              <a:rPr lang="en-US" dirty="0"/>
              <a:t>Current is defined as positive into the </a:t>
            </a:r>
            <a:r>
              <a:rPr lang="en-US" dirty="0" smtClean="0"/>
              <a:t>battery</a:t>
            </a:r>
          </a:p>
          <a:p>
            <a:r>
              <a:rPr lang="en-US" dirty="0"/>
              <a:t>Positive current charges the battery </a:t>
            </a:r>
            <a:r>
              <a:rPr lang="en-US" dirty="0" smtClean="0"/>
              <a:t>and </a:t>
            </a:r>
            <a:r>
              <a:rPr lang="en-US" dirty="0"/>
              <a:t>increases the battery SOC</a:t>
            </a:r>
            <a:endParaRPr lang="en-US" dirty="0">
              <a:solidFill>
                <a:srgbClr val="00B0F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362200" y="1371600"/>
            <a:ext cx="4073896" cy="2898148"/>
            <a:chOff x="2887436" y="1380938"/>
            <a:chExt cx="4073896" cy="2898148"/>
          </a:xfrm>
        </p:grpSpPr>
        <p:sp>
          <p:nvSpPr>
            <p:cNvPr id="3" name="Oval 2"/>
            <p:cNvSpPr/>
            <p:nvPr/>
          </p:nvSpPr>
          <p:spPr bwMode="auto">
            <a:xfrm>
              <a:off x="6400801" y="1743414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6400800" y="4002087"/>
              <a:ext cx="274320" cy="27432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 rot="-2700000">
              <a:off x="5297024" y="1423374"/>
              <a:ext cx="914400" cy="914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rot="-5400000">
              <a:off x="5016205" y="1877972"/>
              <a:ext cx="91440" cy="914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4833327" y="1786532"/>
              <a:ext cx="182880" cy="182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4467569" y="1786532"/>
              <a:ext cx="182880" cy="182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4101809" y="1786532"/>
              <a:ext cx="182880" cy="182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-5400000">
              <a:off x="4650447" y="1786532"/>
              <a:ext cx="182880" cy="182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rot="-5400000">
              <a:off x="4284689" y="1786532"/>
              <a:ext cx="182880" cy="182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-5400000">
              <a:off x="4010371" y="1789935"/>
              <a:ext cx="91440" cy="914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rot="-2700000">
              <a:off x="3690330" y="1740811"/>
              <a:ext cx="274320" cy="2743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13500000">
              <a:off x="3235065" y="2039000"/>
              <a:ext cx="795528" cy="7955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13500000">
              <a:off x="3404232" y="3587358"/>
              <a:ext cx="457200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3632829" y="4133285"/>
              <a:ext cx="2767972" cy="17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rot="-2700000">
              <a:off x="3541392" y="3391775"/>
              <a:ext cx="182880" cy="182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-2700000">
              <a:off x="3541391" y="3071205"/>
              <a:ext cx="182880" cy="182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-2700000">
              <a:off x="3495671" y="3198690"/>
              <a:ext cx="274320" cy="2743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-2700000">
              <a:off x="3495670" y="2860416"/>
              <a:ext cx="274320" cy="2743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887436" y="3069869"/>
                  <a:ext cx="4221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OC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436" y="3069869"/>
                  <a:ext cx="422103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043" r="-434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120239" y="2655084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0239" y="2655084"/>
                  <a:ext cx="23724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513" r="-1538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120239" y="3458149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0239" y="3458149"/>
                  <a:ext cx="23724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228343" y="1380938"/>
                  <a:ext cx="7223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Series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343" y="1380938"/>
                  <a:ext cx="7223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2" r="-336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176803" y="2779355"/>
                  <a:ext cx="5343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BAT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6803" y="2779355"/>
                  <a:ext cx="53431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955" r="-3409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6711116" y="1735740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1116" y="1735740"/>
                  <a:ext cx="237244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0513" r="-15385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724088" y="4002087"/>
                  <a:ext cx="2372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088" y="4002087"/>
                  <a:ext cx="237244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 bwMode="auto">
            <a:xfrm rot="8100000">
              <a:off x="4668038" y="1711656"/>
              <a:ext cx="914400" cy="914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918921" y="2236199"/>
                  <a:ext cx="4904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BAT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8921" y="2236199"/>
                  <a:ext cx="490455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250" r="-5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34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now, the open circuit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OC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B0F0"/>
                    </a:solidFill>
                  </a:rPr>
                  <a:t> </a:t>
                </a:r>
                <a:r>
                  <a:rPr lang="en-US" dirty="0" smtClean="0"/>
                  <a:t>and the </a:t>
                </a:r>
                <a:r>
                  <a:rPr lang="en-US" dirty="0"/>
                  <a:t>battery series </a:t>
                </a:r>
                <a:r>
                  <a:rPr lang="en-US" dirty="0" smtClean="0"/>
                  <a:t>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Series</m:t>
                        </m:r>
                      </m:sub>
                    </m:sSub>
                  </m:oMath>
                </a14:m>
                <a:r>
                  <a:rPr lang="en-US" dirty="0" smtClean="0"/>
                  <a:t> are </a:t>
                </a:r>
                <a:r>
                  <a:rPr lang="en-US" dirty="0"/>
                  <a:t>a </a:t>
                </a:r>
                <a:r>
                  <a:rPr lang="en-US" dirty="0" smtClean="0"/>
                  <a:t>constant</a:t>
                </a:r>
              </a:p>
              <a:p>
                <a:r>
                  <a:rPr lang="en-US" dirty="0"/>
                  <a:t>As our understanding of the model increases</a:t>
                </a:r>
                <a:r>
                  <a:rPr lang="en-US" dirty="0" smtClean="0"/>
                  <a:t>, </a:t>
                </a:r>
                <a:r>
                  <a:rPr lang="en-US" dirty="0"/>
                  <a:t>we can make the battery model less ideal by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>
                    <a:solidFill>
                      <a:srgbClr val="00B0F0"/>
                    </a:solidFill>
                  </a:rPr>
                  <a:t>Making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OC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B0F0"/>
                    </a:solidFill>
                  </a:rPr>
                  <a:t> a </a:t>
                </a:r>
                <a:r>
                  <a:rPr lang="en-US" dirty="0">
                    <a:solidFill>
                      <a:srgbClr val="00B0F0"/>
                    </a:solidFill>
                  </a:rPr>
                  <a:t>function of SOC and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temperature</a:t>
                </a:r>
              </a:p>
              <a:p>
                <a:pPr lvl="1"/>
                <a:r>
                  <a:rPr lang="en-US" dirty="0">
                    <a:solidFill>
                      <a:srgbClr val="00B0F0"/>
                    </a:solidFill>
                  </a:rPr>
                  <a:t>Having a different charge and discharge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series </a:t>
                </a:r>
                <a:r>
                  <a:rPr lang="en-US" dirty="0">
                    <a:solidFill>
                      <a:srgbClr val="00B0F0"/>
                    </a:solidFill>
                  </a:rPr>
                  <a:t>resistances, both of which are a function of SOC 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and temperature</a:t>
                </a:r>
              </a:p>
              <a:p>
                <a:r>
                  <a:rPr lang="en-US" dirty="0"/>
                  <a:t>These will all involve experimental (</a:t>
                </a:r>
                <a:r>
                  <a:rPr lang="en-US" dirty="0" smtClean="0"/>
                  <a:t>or </a:t>
                </a:r>
                <a:r>
                  <a:rPr lang="en-US" dirty="0"/>
                  <a:t>manufacturer) data and 2-d lookup tables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53" t="-1211" r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0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battery OCV and series resistance </a:t>
            </a:r>
            <a:r>
              <a:rPr lang="en-US" dirty="0" smtClean="0"/>
              <a:t>will </a:t>
            </a:r>
            <a:r>
              <a:rPr lang="en-US" dirty="0"/>
              <a:t>be constants read from the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smtClean="0"/>
              <a:t>file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Battery_OCV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 smtClean="0">
                <a:solidFill>
                  <a:srgbClr val="00B0F0"/>
                </a:solidFill>
              </a:rPr>
              <a:t>366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Battery_Resistance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 smtClean="0">
                <a:solidFill>
                  <a:srgbClr val="00B0F0"/>
                </a:solidFill>
              </a:rPr>
              <a:t>0.4</a:t>
            </a:r>
          </a:p>
          <a:p>
            <a:r>
              <a:rPr lang="en-US" dirty="0"/>
              <a:t>Add to the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smtClean="0"/>
              <a:t>file</a:t>
            </a:r>
          </a:p>
          <a:p>
            <a:r>
              <a:rPr lang="en-US" dirty="0"/>
              <a:t>Remove the </a:t>
            </a:r>
            <a:r>
              <a:rPr lang="en-US" dirty="0" err="1" smtClean="0"/>
              <a:t>Battery_Voltage</a:t>
            </a:r>
            <a:endParaRPr lang="en-US" dirty="0" smtClean="0"/>
          </a:p>
          <a:p>
            <a:r>
              <a:rPr lang="en-US" dirty="0"/>
              <a:t>Remove the OCV from the post </a:t>
            </a:r>
            <a:r>
              <a:rPr lang="en-US" dirty="0" smtClean="0"/>
              <a:t>file</a:t>
            </a:r>
          </a:p>
          <a:p>
            <a:r>
              <a:rPr lang="en-US" dirty="0"/>
              <a:t>Rename your model </a:t>
            </a:r>
            <a:r>
              <a:rPr lang="en-US" dirty="0" smtClean="0">
                <a:solidFill>
                  <a:srgbClr val="00B0F0"/>
                </a:solidFill>
              </a:rPr>
              <a:t>Series_Hybrid_le8_a.slx</a:t>
            </a:r>
            <a:r>
              <a:rPr lang="en-US" dirty="0" smtClean="0"/>
              <a:t> and </a:t>
            </a:r>
            <a:r>
              <a:rPr lang="en-US" dirty="0"/>
              <a:t>implement the battery voltage equation</a:t>
            </a:r>
          </a:p>
        </p:txBody>
      </p:sp>
    </p:spTree>
    <p:extLst>
      <p:ext uri="{BB962C8B-B14F-4D97-AF65-F5344CB8AC3E}">
        <p14:creationId xmlns:p14="http://schemas.microsoft.com/office/powerpoint/2010/main" val="36980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879" y="1257300"/>
            <a:ext cx="702644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1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Simulation – </a:t>
            </a:r>
            <a:r>
              <a:rPr lang="en-US" dirty="0" err="1" smtClean="0"/>
              <a:t>Dooh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44699"/>
            <a:ext cx="6581775" cy="3381375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685800" y="5446127"/>
            <a:ext cx="2209800" cy="609600"/>
          </a:xfrm>
          <a:prstGeom prst="wedgeRectCallout">
            <a:avLst>
              <a:gd name="adj1" fmla="val 58919"/>
              <a:gd name="adj2" fmla="val -18553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Algebraic Loop: This means a variable is a function of itself!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6019800" y="5248023"/>
            <a:ext cx="1447800" cy="520198"/>
          </a:xfrm>
          <a:prstGeom prst="wedgeRectCallout">
            <a:avLst>
              <a:gd name="adj1" fmla="val -43440"/>
              <a:gd name="adj2" fmla="val -15987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Click here to go to the problem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0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Loop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8466" y="1447800"/>
            <a:ext cx="7743267" cy="5032375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 bwMode="auto">
          <a:xfrm>
            <a:off x="3657600" y="5486400"/>
            <a:ext cx="1447800" cy="520198"/>
          </a:xfrm>
          <a:prstGeom prst="wedgeRectCallout">
            <a:avLst>
              <a:gd name="adj1" fmla="val 153513"/>
              <a:gd name="adj2" fmla="val -13211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To calculate the MGB current ….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Loop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Aha! The loop involves the battery </a:t>
            </a:r>
            <a:r>
              <a:rPr lang="en-US" dirty="0" smtClean="0"/>
              <a:t>voltage </a:t>
            </a:r>
            <a:r>
              <a:rPr lang="en-US" dirty="0"/>
              <a:t>which is a function of the battery </a:t>
            </a:r>
            <a:r>
              <a:rPr lang="en-US" dirty="0" smtClean="0"/>
              <a:t>current </a:t>
            </a:r>
            <a:r>
              <a:rPr lang="en-US" dirty="0"/>
              <a:t>which is a function of the battery </a:t>
            </a:r>
            <a:r>
              <a:rPr lang="en-US" dirty="0" smtClean="0"/>
              <a:t>voltage …</a:t>
            </a:r>
          </a:p>
          <a:p>
            <a:r>
              <a:rPr lang="en-US" dirty="0"/>
              <a:t>To break the algebraic loop a delay will </a:t>
            </a:r>
            <a:r>
              <a:rPr lang="en-US" dirty="0" smtClean="0"/>
              <a:t>be </a:t>
            </a:r>
            <a:r>
              <a:rPr lang="en-US" dirty="0"/>
              <a:t>used to have </a:t>
            </a:r>
            <a:r>
              <a:rPr lang="en-US" dirty="0" smtClean="0"/>
              <a:t>either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battery voltage signal lag the </a:t>
            </a:r>
            <a:r>
              <a:rPr lang="en-US" dirty="0" smtClean="0">
                <a:solidFill>
                  <a:srgbClr val="00B0F0"/>
                </a:solidFill>
              </a:rPr>
              <a:t>battery </a:t>
            </a:r>
            <a:r>
              <a:rPr lang="en-US" dirty="0">
                <a:solidFill>
                  <a:srgbClr val="00B0F0"/>
                </a:solidFill>
              </a:rPr>
              <a:t>current calculation </a:t>
            </a:r>
            <a:r>
              <a:rPr lang="en-US" dirty="0" smtClean="0">
                <a:solidFill>
                  <a:srgbClr val="00B0F0"/>
                </a:solidFill>
              </a:rPr>
              <a:t>or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battery current signal lag the </a:t>
            </a:r>
            <a:r>
              <a:rPr lang="en-US" dirty="0" smtClean="0">
                <a:solidFill>
                  <a:srgbClr val="00B0F0"/>
                </a:solidFill>
              </a:rPr>
              <a:t>battery </a:t>
            </a:r>
            <a:r>
              <a:rPr lang="en-US" dirty="0">
                <a:solidFill>
                  <a:srgbClr val="00B0F0"/>
                </a:solidFill>
              </a:rPr>
              <a:t>voltage </a:t>
            </a:r>
            <a:r>
              <a:rPr lang="en-US" dirty="0" smtClean="0">
                <a:solidFill>
                  <a:srgbClr val="00B0F0"/>
                </a:solidFill>
              </a:rPr>
              <a:t>calculation</a:t>
            </a:r>
          </a:p>
          <a:p>
            <a:r>
              <a:rPr lang="en-US" dirty="0"/>
              <a:t>Close the Simulations Diagnostics box</a:t>
            </a:r>
          </a:p>
        </p:txBody>
      </p:sp>
    </p:spTree>
    <p:extLst>
      <p:ext uri="{BB962C8B-B14F-4D97-AF65-F5344CB8AC3E}">
        <p14:creationId xmlns:p14="http://schemas.microsoft.com/office/powerpoint/2010/main" val="24573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Loop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MGB subsystem where </a:t>
            </a:r>
            <a:r>
              <a:rPr lang="en-US" dirty="0" smtClean="0"/>
              <a:t>the </a:t>
            </a:r>
            <a:r>
              <a:rPr lang="en-US" dirty="0"/>
              <a:t>algebraic loop was first </a:t>
            </a:r>
            <a:r>
              <a:rPr lang="en-US" dirty="0" smtClean="0"/>
              <a:t>identified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/ </a:t>
            </a:r>
            <a:r>
              <a:rPr lang="en-US" dirty="0" smtClean="0">
                <a:solidFill>
                  <a:srgbClr val="00B0F0"/>
                </a:solidFill>
              </a:rPr>
              <a:t>Discrete</a:t>
            </a:r>
          </a:p>
          <a:p>
            <a:r>
              <a:rPr lang="en-US" dirty="0" smtClean="0"/>
              <a:t>Drag </a:t>
            </a:r>
            <a:r>
              <a:rPr lang="en-US" dirty="0"/>
              <a:t>in a </a:t>
            </a:r>
            <a:r>
              <a:rPr lang="en-US" dirty="0">
                <a:solidFill>
                  <a:srgbClr val="FF0000"/>
                </a:solidFill>
              </a:rPr>
              <a:t>Memory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/>
              <a:t>Insert it just after the Voltage Input </a:t>
            </a:r>
            <a:r>
              <a:rPr lang="en-US" dirty="0" smtClean="0"/>
              <a:t>block</a:t>
            </a:r>
          </a:p>
          <a:p>
            <a:r>
              <a:rPr lang="en-US" dirty="0"/>
              <a:t>Thinking ahead, MGA is also used </a:t>
            </a:r>
            <a:r>
              <a:rPr lang="en-US" dirty="0" smtClean="0"/>
              <a:t>to </a:t>
            </a:r>
            <a:r>
              <a:rPr lang="en-US" dirty="0"/>
              <a:t>calculate the battery </a:t>
            </a:r>
            <a:r>
              <a:rPr lang="en-US" dirty="0" smtClean="0"/>
              <a:t>current</a:t>
            </a:r>
          </a:p>
          <a:p>
            <a:r>
              <a:rPr lang="en-US" dirty="0"/>
              <a:t>Put a </a:t>
            </a:r>
            <a:r>
              <a:rPr lang="en-US" dirty="0">
                <a:solidFill>
                  <a:srgbClr val="FF0000"/>
                </a:solidFill>
              </a:rPr>
              <a:t>Memory</a:t>
            </a:r>
            <a:r>
              <a:rPr lang="en-US" dirty="0"/>
              <a:t> block there too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MGA/MGB Voltage Delay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8549" y="1219200"/>
            <a:ext cx="766310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simulation and…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7928273" cy="4170363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228600" y="5745956"/>
            <a:ext cx="2209800" cy="1011237"/>
          </a:xfrm>
          <a:prstGeom prst="wedgeRectCallout">
            <a:avLst>
              <a:gd name="adj1" fmla="val 42041"/>
              <a:gd name="adj2" fmla="val -11393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A value that is not finite means we are dividing by zero somewhere in the model … (Note that it occurs at time 0)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6019800" y="5509920"/>
            <a:ext cx="1447800" cy="662279"/>
          </a:xfrm>
          <a:prstGeom prst="wedgeRectCallout">
            <a:avLst>
              <a:gd name="adj1" fmla="val -45102"/>
              <a:gd name="adj2" fmla="val -13807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Click here to go to the Battery subsystem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8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7800" y="1447800"/>
            <a:ext cx="5966311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6705600" y="4267200"/>
            <a:ext cx="1629036" cy="609600"/>
          </a:xfrm>
          <a:prstGeom prst="wedgeRectCallout">
            <a:avLst>
              <a:gd name="adj1" fmla="val -67329"/>
              <a:gd name="adj2" fmla="val -9258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It is okay to have spaces and returns in labels 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430954" y="1822075"/>
            <a:ext cx="2655646" cy="692525"/>
          </a:xfrm>
          <a:prstGeom prst="wedgeRectCallout">
            <a:avLst>
              <a:gd name="adj1" fmla="val -103407"/>
              <a:gd name="adj2" fmla="val -8428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The asterisk indicates that the file has not been saved – save file before running the simulation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52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finite (infinity) 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8" y="1249279"/>
            <a:ext cx="7358062" cy="5554699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 bwMode="auto">
          <a:xfrm>
            <a:off x="1066800" y="4648200"/>
            <a:ext cx="1981200" cy="662279"/>
          </a:xfrm>
          <a:prstGeom prst="wedgeRectCallout">
            <a:avLst>
              <a:gd name="adj1" fmla="val 48146"/>
              <a:gd name="adj2" fmla="val -10537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The battery current is coming from : MGA and MGB current inputs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0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finite (infinity) 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574" y="1219200"/>
            <a:ext cx="7231051" cy="5032375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 bwMode="auto">
          <a:xfrm>
            <a:off x="2362200" y="5681538"/>
            <a:ext cx="1981200" cy="662279"/>
          </a:xfrm>
          <a:prstGeom prst="wedgeRectCallout">
            <a:avLst>
              <a:gd name="adj1" fmla="val 90049"/>
              <a:gd name="adj2" fmla="val -15260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Dividing the Mechanical Power by the delayed Battery Voltage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finite (infinity) 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start of the simulation (time zero</a:t>
            </a:r>
            <a:r>
              <a:rPr lang="en-US" dirty="0" smtClean="0"/>
              <a:t>), </a:t>
            </a:r>
            <a:r>
              <a:rPr lang="en-US" dirty="0"/>
              <a:t>there is no delayed value of </a:t>
            </a:r>
            <a:r>
              <a:rPr lang="en-US" dirty="0" smtClean="0"/>
              <a:t>voltage</a:t>
            </a:r>
          </a:p>
          <a:p>
            <a:r>
              <a:rPr lang="en-US" dirty="0"/>
              <a:t>What does the memory block do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Double click on </a:t>
            </a:r>
            <a:r>
              <a:rPr lang="en-US" dirty="0" smtClean="0"/>
              <a:t>it</a:t>
            </a:r>
          </a:p>
          <a:p>
            <a:pPr lvl="1"/>
            <a:r>
              <a:rPr lang="en-US" dirty="0"/>
              <a:t>Aha! It uses zero as its first value</a:t>
            </a:r>
            <a:r>
              <a:rPr lang="en-US" dirty="0" smtClean="0"/>
              <a:t>…</a:t>
            </a:r>
          </a:p>
          <a:p>
            <a:pPr lvl="1"/>
            <a:r>
              <a:rPr lang="en-US" dirty="0"/>
              <a:t>which results in a divide by zero error at </a:t>
            </a:r>
            <a:r>
              <a:rPr lang="en-US" dirty="0" smtClean="0"/>
              <a:t>time zero</a:t>
            </a:r>
          </a:p>
          <a:p>
            <a:r>
              <a:rPr lang="en-US" dirty="0"/>
              <a:t>The first strategy of delaying the </a:t>
            </a:r>
            <a:r>
              <a:rPr lang="en-US" dirty="0" smtClean="0"/>
              <a:t>Battery </a:t>
            </a:r>
            <a:r>
              <a:rPr lang="en-US" dirty="0"/>
              <a:t>voltage signal was a bad </a:t>
            </a:r>
            <a:r>
              <a:rPr lang="en-US" dirty="0" smtClean="0"/>
              <a:t>one</a:t>
            </a:r>
          </a:p>
          <a:p>
            <a:r>
              <a:rPr lang="en-US" dirty="0"/>
              <a:t>Undo the </a:t>
            </a:r>
            <a:r>
              <a:rPr lang="en-US" dirty="0" smtClean="0"/>
              <a:t>MGA/MGB </a:t>
            </a:r>
            <a:r>
              <a:rPr lang="en-US" dirty="0"/>
              <a:t>improvements</a:t>
            </a:r>
          </a:p>
        </p:txBody>
      </p:sp>
    </p:spTree>
    <p:extLst>
      <p:ext uri="{BB962C8B-B14F-4D97-AF65-F5344CB8AC3E}">
        <p14:creationId xmlns:p14="http://schemas.microsoft.com/office/powerpoint/2010/main" val="23136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Loop 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try strategy two, delaying the </a:t>
            </a:r>
            <a:r>
              <a:rPr lang="en-US" dirty="0" smtClean="0"/>
              <a:t>Battery </a:t>
            </a:r>
            <a:r>
              <a:rPr lang="en-US" dirty="0"/>
              <a:t>current in calculating the Battery </a:t>
            </a:r>
            <a:r>
              <a:rPr lang="en-US" dirty="0" smtClean="0"/>
              <a:t>Voltage</a:t>
            </a:r>
          </a:p>
          <a:p>
            <a:r>
              <a:rPr lang="en-US" dirty="0"/>
              <a:t>Close the Simulation Diagnostics </a:t>
            </a:r>
            <a:r>
              <a:rPr lang="en-US" dirty="0" smtClean="0"/>
              <a:t>box</a:t>
            </a:r>
          </a:p>
          <a:p>
            <a:r>
              <a:rPr lang="en-US" dirty="0"/>
              <a:t>Close the MPGGE dialogue </a:t>
            </a:r>
            <a:r>
              <a:rPr lang="en-US" dirty="0" smtClean="0"/>
              <a:t>boxes</a:t>
            </a:r>
          </a:p>
          <a:p>
            <a:r>
              <a:rPr lang="en-US" dirty="0"/>
              <a:t>Go to the Battery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Insert the Memory block into the </a:t>
            </a:r>
            <a:r>
              <a:rPr lang="en-US" dirty="0" smtClean="0">
                <a:solidFill>
                  <a:srgbClr val="00B0F0"/>
                </a:solidFill>
              </a:rPr>
              <a:t>Battery </a:t>
            </a:r>
            <a:r>
              <a:rPr lang="en-US" dirty="0">
                <a:solidFill>
                  <a:srgbClr val="00B0F0"/>
                </a:solidFill>
              </a:rPr>
              <a:t>voltage </a:t>
            </a:r>
            <a:r>
              <a:rPr lang="en-US" dirty="0" smtClean="0">
                <a:solidFill>
                  <a:srgbClr val="00B0F0"/>
                </a:solidFill>
              </a:rPr>
              <a:t>calculation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Verify that there are no downstream </a:t>
            </a:r>
            <a:r>
              <a:rPr lang="en-US" dirty="0" smtClean="0">
                <a:solidFill>
                  <a:srgbClr val="00B0F0"/>
                </a:solidFill>
              </a:rPr>
              <a:t>divides </a:t>
            </a:r>
            <a:r>
              <a:rPr lang="en-US" dirty="0">
                <a:solidFill>
                  <a:srgbClr val="00B0F0"/>
                </a:solidFill>
              </a:rPr>
              <a:t>that could result in </a:t>
            </a:r>
            <a:r>
              <a:rPr lang="en-US" dirty="0" smtClean="0">
                <a:solidFill>
                  <a:srgbClr val="00B0F0"/>
                </a:solidFill>
              </a:rPr>
              <a:t>division by zero</a:t>
            </a:r>
          </a:p>
          <a:p>
            <a:r>
              <a:rPr lang="en-US" dirty="0"/>
              <a:t>Run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42179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1522" y="1219200"/>
            <a:ext cx="6497155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6994358" y="2362200"/>
            <a:ext cx="1981200" cy="838200"/>
          </a:xfrm>
          <a:prstGeom prst="wedgeRectCallout">
            <a:avLst>
              <a:gd name="adj1" fmla="val -98818"/>
              <a:gd name="adj2" fmla="val -16864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Make new scope with Vehicle Speed, Battery Voltage, Battery current, MGA and MGB current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228600" y="2476500"/>
            <a:ext cx="1981200" cy="609600"/>
          </a:xfrm>
          <a:prstGeom prst="wedgeRectCallout">
            <a:avLst>
              <a:gd name="adj1" fmla="val 112518"/>
              <a:gd name="adj2" fmla="val 9995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Battery Voltage is 366 when there is no battery current 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6003758" y="3673642"/>
            <a:ext cx="1981200" cy="609600"/>
          </a:xfrm>
          <a:prstGeom prst="wedgeRectCallout">
            <a:avLst>
              <a:gd name="adj1" fmla="val -108535"/>
              <a:gd name="adj2" fmla="val -5991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Large voltage drop when MGB pulled large current to start engine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219200"/>
            <a:ext cx="6497155" cy="5032375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 bwMode="auto">
          <a:xfrm>
            <a:off x="619678" y="6016291"/>
            <a:ext cx="6156158" cy="758825"/>
          </a:xfrm>
          <a:prstGeom prst="wedgeRectCallout">
            <a:avLst>
              <a:gd name="adj1" fmla="val -15309"/>
              <a:gd name="adj2" fmla="val -10304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Negative MGA current </a:t>
            </a:r>
            <a:r>
              <a:rPr lang="en-US" sz="1200" dirty="0" smtClean="0">
                <a:solidFill>
                  <a:schemeClr val="bg1"/>
                </a:solidFill>
              </a:rPr>
              <a:t>results in </a:t>
            </a:r>
            <a:r>
              <a:rPr lang="en-US" sz="1200" dirty="0"/>
              <a:t>Negative Battery </a:t>
            </a:r>
            <a:r>
              <a:rPr lang="en-US" sz="1200" dirty="0" smtClean="0"/>
              <a:t>current</a:t>
            </a:r>
          </a:p>
          <a:p>
            <a:pPr algn="ctr"/>
            <a:r>
              <a:rPr lang="en-US" sz="1200" dirty="0"/>
              <a:t>Negative Battery current </a:t>
            </a:r>
            <a:r>
              <a:rPr lang="en-US" sz="1200" dirty="0" smtClean="0">
                <a:solidFill>
                  <a:schemeClr val="bg1"/>
                </a:solidFill>
              </a:rPr>
              <a:t>results in </a:t>
            </a:r>
            <a:r>
              <a:rPr lang="en-US" sz="1200" dirty="0"/>
              <a:t>Decreased Battery </a:t>
            </a:r>
            <a:r>
              <a:rPr lang="en-US" sz="1200" dirty="0" smtClean="0"/>
              <a:t>Voltage</a:t>
            </a:r>
          </a:p>
          <a:p>
            <a:pPr algn="ctr"/>
            <a:r>
              <a:rPr lang="en-US" sz="1200" dirty="0"/>
              <a:t>Decreased Battery voltage </a:t>
            </a:r>
            <a:r>
              <a:rPr lang="en-US" sz="1200" dirty="0">
                <a:solidFill>
                  <a:schemeClr val="bg1"/>
                </a:solidFill>
              </a:rPr>
              <a:t>results in</a:t>
            </a:r>
            <a:r>
              <a:rPr lang="en-US" sz="1200" dirty="0" smtClean="0"/>
              <a:t> </a:t>
            </a:r>
            <a:r>
              <a:rPr lang="en-US" sz="1200" dirty="0"/>
              <a:t>Increased MGA current for torque </a:t>
            </a:r>
            <a:r>
              <a:rPr lang="en-US" sz="1200" dirty="0" smtClean="0"/>
              <a:t>request</a:t>
            </a:r>
          </a:p>
          <a:p>
            <a:pPr algn="ctr"/>
            <a:r>
              <a:rPr lang="en-US" sz="1200" dirty="0"/>
              <a:t>Increased MGA current </a:t>
            </a:r>
            <a:r>
              <a:rPr lang="en-US" sz="1200" dirty="0">
                <a:solidFill>
                  <a:schemeClr val="bg1"/>
                </a:solidFill>
              </a:rPr>
              <a:t>results </a:t>
            </a:r>
            <a:r>
              <a:rPr lang="en-US" sz="1200" dirty="0" smtClean="0">
                <a:solidFill>
                  <a:schemeClr val="bg1"/>
                </a:solidFill>
              </a:rPr>
              <a:t>in</a:t>
            </a:r>
            <a:r>
              <a:rPr lang="en-US" sz="1200" dirty="0" smtClean="0"/>
              <a:t> Faster </a:t>
            </a:r>
            <a:r>
              <a:rPr lang="en-US" sz="1200" dirty="0"/>
              <a:t>reduction in Battery SOC</a:t>
            </a:r>
            <a:endParaRPr lang="en-US" sz="1200" dirty="0" smtClean="0"/>
          </a:p>
          <a:p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002" y="2582826"/>
            <a:ext cx="2466975" cy="210502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4191525" y="2417893"/>
            <a:ext cx="1981200" cy="838200"/>
          </a:xfrm>
          <a:prstGeom prst="wedgeRectCallout">
            <a:avLst>
              <a:gd name="adj1" fmla="val 79725"/>
              <a:gd name="adj2" fmla="val 12417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Faster Battery SOC reduction results in decreased MPGGE w/SOC correction 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0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simple improvement has </a:t>
            </a:r>
            <a:r>
              <a:rPr lang="en-US" dirty="0" smtClean="0"/>
              <a:t>substantially </a:t>
            </a:r>
            <a:r>
              <a:rPr lang="en-US" dirty="0"/>
              <a:t>decreased our SOC corrected </a:t>
            </a:r>
            <a:r>
              <a:rPr lang="en-US" dirty="0" smtClean="0"/>
              <a:t>MPGGE</a:t>
            </a:r>
          </a:p>
          <a:p>
            <a:r>
              <a:rPr lang="en-US" dirty="0"/>
              <a:t>Let’s improve the model further and </a:t>
            </a:r>
            <a:r>
              <a:rPr lang="en-US" dirty="0" smtClean="0"/>
              <a:t>see </a:t>
            </a:r>
            <a:r>
              <a:rPr lang="en-US" dirty="0"/>
              <a:t>how the fuel economy is </a:t>
            </a:r>
            <a:r>
              <a:rPr lang="en-US" dirty="0" smtClean="0"/>
              <a:t>affected</a:t>
            </a:r>
          </a:p>
          <a:p>
            <a:r>
              <a:rPr lang="en-US" dirty="0"/>
              <a:t>First, we will add a variable OCV as </a:t>
            </a:r>
            <a:r>
              <a:rPr lang="en-US" dirty="0" smtClean="0"/>
              <a:t>a </a:t>
            </a:r>
            <a:r>
              <a:rPr lang="en-US" dirty="0"/>
              <a:t>function of SOC and </a:t>
            </a:r>
            <a:r>
              <a:rPr lang="en-US" dirty="0" smtClean="0"/>
              <a:t>temperature</a:t>
            </a:r>
          </a:p>
          <a:p>
            <a:r>
              <a:rPr lang="en-US" dirty="0"/>
              <a:t>At the </a:t>
            </a:r>
            <a:r>
              <a:rPr lang="en-US" dirty="0" err="1"/>
              <a:t>Matlab</a:t>
            </a:r>
            <a:r>
              <a:rPr lang="en-US" dirty="0"/>
              <a:t> command line </a:t>
            </a:r>
            <a:r>
              <a:rPr lang="en-US" dirty="0" smtClean="0"/>
              <a:t>type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clear variables 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load </a:t>
            </a:r>
            <a:r>
              <a:rPr lang="en-US" dirty="0" err="1">
                <a:solidFill>
                  <a:srgbClr val="00B0F0"/>
                </a:solidFill>
              </a:rPr>
              <a:t>Component_Data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Battery_Data.mat</a:t>
            </a:r>
            <a:r>
              <a:rPr lang="en-US" dirty="0" smtClean="0">
                <a:solidFill>
                  <a:srgbClr val="00B0F0"/>
                </a:solidFill>
              </a:rPr>
              <a:t>;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Click on the Workspace tab</a:t>
            </a:r>
          </a:p>
        </p:txBody>
      </p:sp>
    </p:spTree>
    <p:extLst>
      <p:ext uri="{BB962C8B-B14F-4D97-AF65-F5344CB8AC3E}">
        <p14:creationId xmlns:p14="http://schemas.microsoft.com/office/powerpoint/2010/main" val="30300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Data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3176" y="1257300"/>
            <a:ext cx="7413848" cy="54864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7162800" y="2514600"/>
            <a:ext cx="1066800" cy="304800"/>
          </a:xfrm>
          <a:prstGeom prst="wedgeRectCallout">
            <a:avLst>
              <a:gd name="adj1" fmla="val -127794"/>
              <a:gd name="adj2" fmla="val 11628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Data matrix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7848600" y="3200400"/>
            <a:ext cx="1295400" cy="304800"/>
          </a:xfrm>
          <a:prstGeom prst="wedgeRectCallout">
            <a:avLst>
              <a:gd name="adj1" fmla="val -70209"/>
              <a:gd name="adj2" fmla="val -5345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Column vector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3962400" y="3376863"/>
            <a:ext cx="1295400" cy="304800"/>
          </a:xfrm>
          <a:prstGeom prst="wedgeRectCallout">
            <a:avLst>
              <a:gd name="adj1" fmla="val 63537"/>
              <a:gd name="adj2" fmla="val -9687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Row vector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59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Data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command line, </a:t>
            </a:r>
            <a:r>
              <a:rPr lang="en-US" dirty="0" smtClean="0"/>
              <a:t>type</a:t>
            </a:r>
          </a:p>
          <a:p>
            <a:pPr lvl="1"/>
            <a:r>
              <a:rPr lang="en-US" sz="1600" dirty="0">
                <a:solidFill>
                  <a:srgbClr val="00B0F0"/>
                </a:solidFill>
              </a:rPr>
              <a:t>surf(</a:t>
            </a:r>
            <a:r>
              <a:rPr lang="en-US" sz="1600" dirty="0" err="1">
                <a:solidFill>
                  <a:srgbClr val="00B0F0"/>
                </a:solidFill>
              </a:rPr>
              <a:t>Battery_OCV_Temp_Axis</a:t>
            </a:r>
            <a:r>
              <a:rPr lang="en-US" sz="1600" dirty="0">
                <a:solidFill>
                  <a:srgbClr val="00B0F0"/>
                </a:solidFill>
              </a:rPr>
              <a:t>, </a:t>
            </a:r>
            <a:r>
              <a:rPr lang="en-US" sz="1600" dirty="0" err="1">
                <a:solidFill>
                  <a:srgbClr val="00B0F0"/>
                </a:solidFill>
              </a:rPr>
              <a:t>Battery_OCV_SOC_Axis</a:t>
            </a:r>
            <a:r>
              <a:rPr lang="en-US" sz="1600" dirty="0">
                <a:solidFill>
                  <a:srgbClr val="00B0F0"/>
                </a:solidFill>
              </a:rPr>
              <a:t>, </a:t>
            </a:r>
            <a:r>
              <a:rPr lang="en-US" sz="1600" dirty="0" err="1">
                <a:solidFill>
                  <a:srgbClr val="00B0F0"/>
                </a:solidFill>
              </a:rPr>
              <a:t>Battery_OCV_Data</a:t>
            </a:r>
            <a:r>
              <a:rPr lang="en-US" sz="1600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dirty="0"/>
              <a:t>Repeat for the resistance data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83" y="3497543"/>
            <a:ext cx="3160295" cy="2371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156" y="3523783"/>
            <a:ext cx="3261180" cy="24470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861" y="3561634"/>
            <a:ext cx="3160295" cy="23713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0316" y="31242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OCV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7094" y="319230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Charge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6022" y="321533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Discharge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19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Data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loading of the battery data to </a:t>
            </a:r>
            <a:r>
              <a:rPr lang="en-US" dirty="0" smtClean="0"/>
              <a:t>the </a:t>
            </a:r>
            <a:r>
              <a:rPr lang="en-US" dirty="0" err="1" smtClean="0"/>
              <a:t>init</a:t>
            </a:r>
            <a:r>
              <a:rPr lang="en-US" dirty="0" smtClean="0"/>
              <a:t> file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057400"/>
            <a:ext cx="5476875" cy="4517010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 bwMode="auto">
          <a:xfrm>
            <a:off x="5771147" y="4495800"/>
            <a:ext cx="1981200" cy="457200"/>
          </a:xfrm>
          <a:prstGeom prst="wedgeRectCallout">
            <a:avLst>
              <a:gd name="adj1" fmla="val -91531"/>
              <a:gd name="adj2" fmla="val 9140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Keep the constant value of OCV for the post file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0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 - 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1225924"/>
            <a:ext cx="9067800" cy="5032375"/>
          </a:xfrm>
        </p:spPr>
        <p:txBody>
          <a:bodyPr/>
          <a:lstStyle/>
          <a:p>
            <a:r>
              <a:rPr lang="en-US" dirty="0" smtClean="0"/>
              <a:t>From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\ Commonly Used Blocks</a:t>
            </a:r>
          </a:p>
          <a:p>
            <a:r>
              <a:rPr lang="en-US" dirty="0" smtClean="0"/>
              <a:t>Drag in a </a:t>
            </a:r>
            <a:r>
              <a:rPr lang="en-US" dirty="0" smtClean="0">
                <a:solidFill>
                  <a:srgbClr val="FF0000"/>
                </a:solidFill>
              </a:rPr>
              <a:t>Bus Selector</a:t>
            </a:r>
            <a:r>
              <a:rPr lang="en-US" dirty="0" smtClean="0"/>
              <a:t> and a </a:t>
            </a:r>
            <a:r>
              <a:rPr lang="en-US" dirty="0" smtClean="0">
                <a:solidFill>
                  <a:srgbClr val="FF0000"/>
                </a:solidFill>
              </a:rPr>
              <a:t>Bus Creator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The Bus Creator puts signals on the bus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The Bus Selector extracts them from the bus</a:t>
            </a:r>
          </a:p>
          <a:p>
            <a:r>
              <a:rPr lang="en-US" dirty="0" smtClean="0"/>
              <a:t>Connect the System Signals input to the </a:t>
            </a:r>
            <a:r>
              <a:rPr lang="en-US" dirty="0" smtClean="0">
                <a:solidFill>
                  <a:srgbClr val="FF0000"/>
                </a:solidFill>
              </a:rPr>
              <a:t>Bus Selector</a:t>
            </a:r>
          </a:p>
          <a:p>
            <a:r>
              <a:rPr lang="en-US" dirty="0"/>
              <a:t>Connect the </a:t>
            </a:r>
            <a:r>
              <a:rPr lang="en-US" dirty="0" smtClean="0"/>
              <a:t>Driver </a:t>
            </a:r>
            <a:r>
              <a:rPr lang="en-US" dirty="0"/>
              <a:t>Signals input to the </a:t>
            </a:r>
            <a:r>
              <a:rPr lang="en-US" dirty="0">
                <a:solidFill>
                  <a:srgbClr val="FF0000"/>
                </a:solidFill>
              </a:rPr>
              <a:t>Bus </a:t>
            </a:r>
            <a:r>
              <a:rPr lang="en-US" dirty="0" smtClean="0">
                <a:solidFill>
                  <a:srgbClr val="FF0000"/>
                </a:solidFill>
              </a:rPr>
              <a:t>Creator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1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OCV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your model </a:t>
            </a:r>
            <a:r>
              <a:rPr lang="en-US" dirty="0" smtClean="0"/>
              <a:t>as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Series_Hybrid_le8_b.slx</a:t>
            </a:r>
          </a:p>
          <a:p>
            <a:r>
              <a:rPr lang="en-US" dirty="0"/>
              <a:t>Go to the Battery </a:t>
            </a:r>
            <a:r>
              <a:rPr lang="en-US" dirty="0" smtClean="0"/>
              <a:t>subsystem</a:t>
            </a:r>
          </a:p>
          <a:p>
            <a:r>
              <a:rPr lang="en-US" dirty="0"/>
              <a:t>Delete the Battery OCV Constant </a:t>
            </a:r>
            <a:r>
              <a:rPr lang="en-US" dirty="0" smtClean="0"/>
              <a:t>block</a:t>
            </a:r>
          </a:p>
          <a:p>
            <a:r>
              <a:rPr lang="en-US" dirty="0"/>
              <a:t>Drag in </a:t>
            </a:r>
            <a:r>
              <a:rPr lang="en-US" dirty="0" smtClean="0"/>
              <a:t>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2-D Look up Table </a:t>
            </a:r>
            <a:r>
              <a:rPr lang="en-US" dirty="0" smtClean="0">
                <a:solidFill>
                  <a:srgbClr val="00B0F0"/>
                </a:solidFill>
              </a:rPr>
              <a:t>block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Constant</a:t>
            </a:r>
            <a:r>
              <a:rPr lang="en-US" dirty="0" smtClean="0">
                <a:solidFill>
                  <a:srgbClr val="00B0F0"/>
                </a:solidFill>
              </a:rPr>
              <a:t> block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Add the OCV signal to the </a:t>
            </a:r>
            <a:r>
              <a:rPr lang="en-US" dirty="0" smtClean="0"/>
              <a:t>Battery </a:t>
            </a:r>
            <a:r>
              <a:rPr lang="en-US" dirty="0"/>
              <a:t>Diagnostics Bus and extract it in </a:t>
            </a:r>
            <a:r>
              <a:rPr lang="en-US" dirty="0" smtClean="0"/>
              <a:t>the </a:t>
            </a:r>
            <a:r>
              <a:rPr lang="en-US" dirty="0"/>
              <a:t>Logger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78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OCV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8062" y="1281363"/>
            <a:ext cx="7225338" cy="53340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1371600" y="1752600"/>
            <a:ext cx="1981200" cy="457200"/>
          </a:xfrm>
          <a:prstGeom prst="wedgeRectCallout">
            <a:avLst>
              <a:gd name="adj1" fmla="val 70007"/>
              <a:gd name="adj2" fmla="val 11245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>
                <a:latin typeface="Arial" charset="0"/>
              </a:rPr>
              <a:t>Assume constant battery temperature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6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OCV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1799" y="1371600"/>
            <a:ext cx="618236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&amp; Visualization 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882" y="1219200"/>
            <a:ext cx="725043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OCV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got a lot of scopes – delete them </a:t>
            </a:r>
            <a:r>
              <a:rPr lang="en-US" dirty="0" smtClean="0"/>
              <a:t>all</a:t>
            </a:r>
          </a:p>
          <a:p>
            <a:r>
              <a:rPr lang="en-US" dirty="0"/>
              <a:t>Create a new </a:t>
            </a:r>
            <a:r>
              <a:rPr lang="en-US" dirty="0" smtClean="0"/>
              <a:t>one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1 – Vehicle Speed (Desired &amp; Actual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2 – Battery </a:t>
            </a:r>
            <a:r>
              <a:rPr lang="en-US" dirty="0" smtClean="0">
                <a:solidFill>
                  <a:srgbClr val="00B0F0"/>
                </a:solidFill>
              </a:rPr>
              <a:t>SOC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3 – Battery, MGA, &amp; MGB </a:t>
            </a:r>
            <a:r>
              <a:rPr lang="en-US" dirty="0" smtClean="0">
                <a:solidFill>
                  <a:srgbClr val="00B0F0"/>
                </a:solidFill>
              </a:rPr>
              <a:t>current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4 – Battery OCV and </a:t>
            </a:r>
            <a:r>
              <a:rPr lang="en-US" dirty="0" smtClean="0">
                <a:solidFill>
                  <a:srgbClr val="00B0F0"/>
                </a:solidFill>
              </a:rPr>
              <a:t>Voltage</a:t>
            </a:r>
          </a:p>
          <a:p>
            <a:r>
              <a:rPr lang="en-US" dirty="0"/>
              <a:t>Run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1421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OCV	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407827"/>
            <a:ext cx="6157388" cy="5450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287" y="2895600"/>
            <a:ext cx="2409825" cy="2105025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6102265" y="3048000"/>
            <a:ext cx="1585913" cy="457200"/>
          </a:xfrm>
          <a:prstGeom prst="wedgeRectCallout">
            <a:avLst>
              <a:gd name="adj1" fmla="val 91262"/>
              <a:gd name="adj2" fmla="val 20192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Better than before (higher end SOC)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6599571" y="5291137"/>
            <a:ext cx="1585913" cy="457200"/>
          </a:xfrm>
          <a:prstGeom prst="wedgeRectCallout">
            <a:avLst>
              <a:gd name="adj1" fmla="val 66985"/>
              <a:gd name="adj2" fmla="val -24017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Lower than before (Lower OCV)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Internal Resistance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internal resistance of the battery </a:t>
            </a:r>
            <a:r>
              <a:rPr lang="en-US" dirty="0" smtClean="0"/>
              <a:t>is </a:t>
            </a:r>
            <a:r>
              <a:rPr lang="en-US" dirty="0"/>
              <a:t>also a function of the temperature </a:t>
            </a:r>
            <a:r>
              <a:rPr lang="en-US" dirty="0" smtClean="0"/>
              <a:t>and SOC</a:t>
            </a:r>
          </a:p>
          <a:p>
            <a:r>
              <a:rPr lang="en-US" dirty="0"/>
              <a:t>It also varies for charging and </a:t>
            </a:r>
            <a:r>
              <a:rPr lang="en-US" dirty="0" smtClean="0"/>
              <a:t>discharging</a:t>
            </a:r>
          </a:p>
          <a:p>
            <a:r>
              <a:rPr lang="en-US" dirty="0"/>
              <a:t>Drag </a:t>
            </a:r>
            <a:r>
              <a:rPr lang="en-US" dirty="0" smtClean="0"/>
              <a:t>in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 </a:t>
            </a:r>
            <a:r>
              <a:rPr lang="en-US" dirty="0" smtClean="0">
                <a:solidFill>
                  <a:srgbClr val="FF0000"/>
                </a:solidFill>
              </a:rPr>
              <a:t>Subsystem</a:t>
            </a:r>
            <a:r>
              <a:rPr lang="en-US" dirty="0" smtClean="0">
                <a:solidFill>
                  <a:srgbClr val="00B0F0"/>
                </a:solidFill>
              </a:rPr>
              <a:t> block</a:t>
            </a:r>
          </a:p>
          <a:p>
            <a:r>
              <a:rPr lang="en-US" dirty="0" smtClean="0"/>
              <a:t>And rename it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Battery Internal Resistance (Ohms)</a:t>
            </a:r>
          </a:p>
        </p:txBody>
      </p:sp>
    </p:spTree>
    <p:extLst>
      <p:ext uri="{BB962C8B-B14F-4D97-AF65-F5344CB8AC3E}">
        <p14:creationId xmlns:p14="http://schemas.microsoft.com/office/powerpoint/2010/main" val="13292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Internal Resistance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have three </a:t>
            </a:r>
            <a:r>
              <a:rPr lang="en-US" dirty="0" smtClean="0"/>
              <a:t>inputs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Battery Current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Battery SOC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Battery Temperature</a:t>
            </a:r>
          </a:p>
          <a:p>
            <a:r>
              <a:rPr lang="en-US" dirty="0" smtClean="0"/>
              <a:t>Add one output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Battery Internal </a:t>
            </a:r>
            <a:r>
              <a:rPr lang="en-US" dirty="0" smtClean="0">
                <a:solidFill>
                  <a:srgbClr val="00B0F0"/>
                </a:solidFill>
              </a:rPr>
              <a:t>Resistance</a:t>
            </a:r>
          </a:p>
          <a:p>
            <a:r>
              <a:rPr lang="en-US" dirty="0"/>
              <a:t>Put the Battery Resistance on </a:t>
            </a:r>
            <a:r>
              <a:rPr lang="en-US" dirty="0" smtClean="0"/>
              <a:t>the </a:t>
            </a:r>
            <a:r>
              <a:rPr lang="en-US" dirty="0"/>
              <a:t>Diagnostics Bus and extract it in </a:t>
            </a:r>
            <a:r>
              <a:rPr lang="en-US" dirty="0" smtClean="0"/>
              <a:t>the </a:t>
            </a:r>
            <a:r>
              <a:rPr lang="en-US" dirty="0"/>
              <a:t>Logger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Internal Resistance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273342"/>
            <a:ext cx="758492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Internal Resistance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current to tell if we </a:t>
            </a:r>
            <a:r>
              <a:rPr lang="en-US" dirty="0" smtClean="0"/>
              <a:t>are </a:t>
            </a:r>
            <a:r>
              <a:rPr lang="en-US" dirty="0"/>
              <a:t>charging or </a:t>
            </a:r>
            <a:r>
              <a:rPr lang="en-US" dirty="0" smtClean="0"/>
              <a:t>discharging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/ Commonly Used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r>
              <a:rPr lang="en-US" dirty="0" smtClean="0"/>
              <a:t>Drag </a:t>
            </a: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Switch</a:t>
            </a:r>
            <a:r>
              <a:rPr lang="en-US" dirty="0"/>
              <a:t> block into the </a:t>
            </a:r>
            <a:r>
              <a:rPr lang="en-US" dirty="0" smtClean="0"/>
              <a:t>Battery </a:t>
            </a:r>
            <a:r>
              <a:rPr lang="en-US" dirty="0"/>
              <a:t>Resistance </a:t>
            </a:r>
            <a:r>
              <a:rPr lang="en-US" dirty="0" smtClean="0"/>
              <a:t>subsystem</a:t>
            </a:r>
          </a:p>
          <a:p>
            <a:r>
              <a:rPr lang="en-US" dirty="0" smtClean="0"/>
              <a:t>Also drag in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two </a:t>
            </a:r>
            <a:r>
              <a:rPr lang="en-US" dirty="0" smtClean="0">
                <a:solidFill>
                  <a:srgbClr val="FF0000"/>
                </a:solidFill>
              </a:rPr>
              <a:t>2-D Lookup Table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three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and five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>
                <a:solidFill>
                  <a:srgbClr val="00B0F0"/>
                </a:solidFill>
              </a:rPr>
              <a:t> blocks</a:t>
            </a:r>
          </a:p>
        </p:txBody>
      </p:sp>
    </p:spTree>
    <p:extLst>
      <p:ext uri="{BB962C8B-B14F-4D97-AF65-F5344CB8AC3E}">
        <p14:creationId xmlns:p14="http://schemas.microsoft.com/office/powerpoint/2010/main" val="18547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 - 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167" y="1447800"/>
            <a:ext cx="6821865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3810000" y="4267200"/>
            <a:ext cx="1143000" cy="304800"/>
          </a:xfrm>
          <a:prstGeom prst="wedgeRectCallout">
            <a:avLst>
              <a:gd name="adj1" fmla="val 31571"/>
              <a:gd name="adj2" fmla="val -10802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Bus Selector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915516" y="4285129"/>
            <a:ext cx="1143000" cy="304800"/>
          </a:xfrm>
          <a:prstGeom prst="wedgeRectCallout">
            <a:avLst>
              <a:gd name="adj1" fmla="val -15488"/>
              <a:gd name="adj2" fmla="val -14772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Bus Creator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Internal Resistance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705690"/>
            <a:ext cx="8763000" cy="40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0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Internal Resistance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705690"/>
            <a:ext cx="8763000" cy="40593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497012"/>
            <a:ext cx="4524375" cy="447675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5941218" y="1905000"/>
            <a:ext cx="1678782" cy="914400"/>
          </a:xfrm>
          <a:prstGeom prst="wedgeRectCallout">
            <a:avLst>
              <a:gd name="adj1" fmla="val -175989"/>
              <a:gd name="adj2" fmla="val 10192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When the current is positive (charging) the data from the top table is passed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Internal Resistance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Put the resistance on a new scope and run the simulation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678657" cy="50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371600"/>
            <a:ext cx="5429250" cy="481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733674"/>
            <a:ext cx="23907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internal resistance lowered the fuel economy</a:t>
            </a:r>
          </a:p>
          <a:p>
            <a:r>
              <a:rPr lang="en-US" dirty="0"/>
              <a:t>Run the FU505_Ten_Times.mat </a:t>
            </a:r>
            <a:r>
              <a:rPr lang="en-US" dirty="0" smtClean="0"/>
              <a:t>drive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7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805" y="1231751"/>
            <a:ext cx="6369461" cy="563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266" y="2993876"/>
            <a:ext cx="24479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the battery </a:t>
            </a:r>
            <a:r>
              <a:rPr lang="en-US" dirty="0" smtClean="0"/>
              <a:t>model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Used first order model battery model to </a:t>
            </a:r>
            <a:r>
              <a:rPr lang="en-US" dirty="0" smtClean="0">
                <a:solidFill>
                  <a:srgbClr val="00B0F0"/>
                </a:solidFill>
              </a:rPr>
              <a:t>incorporate </a:t>
            </a:r>
            <a:r>
              <a:rPr lang="en-US" dirty="0">
                <a:solidFill>
                  <a:srgbClr val="00B0F0"/>
                </a:solidFill>
              </a:rPr>
              <a:t>internal resistance, making battery voltage a </a:t>
            </a:r>
            <a:r>
              <a:rPr lang="en-US" dirty="0" smtClean="0">
                <a:solidFill>
                  <a:srgbClr val="00B0F0"/>
                </a:solidFill>
              </a:rPr>
              <a:t>function </a:t>
            </a:r>
            <a:r>
              <a:rPr lang="en-US" dirty="0">
                <a:solidFill>
                  <a:srgbClr val="00B0F0"/>
                </a:solidFill>
              </a:rPr>
              <a:t>of battery </a:t>
            </a:r>
            <a:r>
              <a:rPr lang="en-US" dirty="0" smtClean="0">
                <a:solidFill>
                  <a:srgbClr val="00B0F0"/>
                </a:solidFill>
              </a:rPr>
              <a:t>current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Discovered and corrected an algebraic loop with </a:t>
            </a:r>
            <a:r>
              <a:rPr lang="en-US" dirty="0" smtClean="0">
                <a:solidFill>
                  <a:srgbClr val="00B0F0"/>
                </a:solidFill>
              </a:rPr>
              <a:t>a memory block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Improved the model with open circuit voltage </a:t>
            </a:r>
            <a:r>
              <a:rPr lang="en-US" dirty="0" smtClean="0">
                <a:solidFill>
                  <a:srgbClr val="00B0F0"/>
                </a:solidFill>
              </a:rPr>
              <a:t>data </a:t>
            </a:r>
            <a:r>
              <a:rPr lang="en-US" dirty="0">
                <a:solidFill>
                  <a:srgbClr val="00B0F0"/>
                </a:solidFill>
              </a:rPr>
              <a:t>based on SOC and battery </a:t>
            </a:r>
            <a:r>
              <a:rPr lang="en-US" dirty="0" smtClean="0">
                <a:solidFill>
                  <a:srgbClr val="00B0F0"/>
                </a:solidFill>
              </a:rPr>
              <a:t>temperature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Improved the model with variable charge </a:t>
            </a:r>
            <a:r>
              <a:rPr lang="en-US" dirty="0" smtClean="0">
                <a:solidFill>
                  <a:srgbClr val="00B0F0"/>
                </a:solidFill>
              </a:rPr>
              <a:t>and </a:t>
            </a:r>
            <a:r>
              <a:rPr lang="en-US" dirty="0">
                <a:solidFill>
                  <a:srgbClr val="00B0F0"/>
                </a:solidFill>
              </a:rPr>
              <a:t>discharge internal resistances based on SOC </a:t>
            </a:r>
            <a:r>
              <a:rPr lang="en-US" dirty="0" smtClean="0">
                <a:solidFill>
                  <a:srgbClr val="00B0F0"/>
                </a:solidFill>
              </a:rPr>
              <a:t>and </a:t>
            </a:r>
            <a:r>
              <a:rPr lang="en-US" dirty="0">
                <a:solidFill>
                  <a:srgbClr val="00B0F0"/>
                </a:solidFill>
              </a:rPr>
              <a:t>battery temperature</a:t>
            </a:r>
          </a:p>
        </p:txBody>
      </p:sp>
    </p:spTree>
    <p:extLst>
      <p:ext uri="{BB962C8B-B14F-4D97-AF65-F5344CB8AC3E}">
        <p14:creationId xmlns:p14="http://schemas.microsoft.com/office/powerpoint/2010/main" val="22192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9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Improved MG Model</a:t>
            </a:r>
          </a:p>
        </p:txBody>
      </p:sp>
    </p:spTree>
    <p:extLst>
      <p:ext uri="{BB962C8B-B14F-4D97-AF65-F5344CB8AC3E}">
        <p14:creationId xmlns:p14="http://schemas.microsoft.com/office/powerpoint/2010/main" val="26129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Motor/Generator </a:t>
            </a:r>
            <a:r>
              <a:rPr lang="en-US" dirty="0" smtClean="0"/>
              <a:t>model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Variable </a:t>
            </a:r>
            <a:r>
              <a:rPr lang="en-US" dirty="0" smtClean="0">
                <a:solidFill>
                  <a:srgbClr val="00B0F0"/>
                </a:solidFill>
              </a:rPr>
              <a:t>torque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Constant conversion </a:t>
            </a:r>
            <a:r>
              <a:rPr lang="en-US" dirty="0" smtClean="0">
                <a:solidFill>
                  <a:srgbClr val="00B0F0"/>
                </a:solidFill>
              </a:rPr>
              <a:t>efficiency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Variable conversion efficiency</a:t>
            </a:r>
          </a:p>
        </p:txBody>
      </p:sp>
    </p:spTree>
    <p:extLst>
      <p:ext uri="{BB962C8B-B14F-4D97-AF65-F5344CB8AC3E}">
        <p14:creationId xmlns:p14="http://schemas.microsoft.com/office/powerpoint/2010/main" val="13846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</a:t>
            </a:r>
            <a:r>
              <a:rPr lang="en-US" dirty="0" err="1"/>
              <a:t>Matlab</a:t>
            </a:r>
            <a:r>
              <a:rPr lang="en-US" dirty="0"/>
              <a:t> command line </a:t>
            </a:r>
            <a:r>
              <a:rPr lang="en-US" dirty="0" smtClean="0"/>
              <a:t>type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clear </a:t>
            </a:r>
            <a:r>
              <a:rPr lang="en-US" dirty="0" smtClean="0">
                <a:solidFill>
                  <a:srgbClr val="00B0F0"/>
                </a:solidFill>
              </a:rPr>
              <a:t>variables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load </a:t>
            </a:r>
            <a:r>
              <a:rPr lang="en-US" dirty="0" err="1" smtClean="0">
                <a:solidFill>
                  <a:srgbClr val="00B0F0"/>
                </a:solidFill>
              </a:rPr>
              <a:t>Component_Data</a:t>
            </a:r>
            <a:r>
              <a:rPr lang="en-US" dirty="0" smtClean="0">
                <a:solidFill>
                  <a:srgbClr val="00B0F0"/>
                </a:solidFill>
              </a:rPr>
              <a:t>/</a:t>
            </a:r>
            <a:r>
              <a:rPr lang="en-US" dirty="0" err="1" smtClean="0">
                <a:solidFill>
                  <a:srgbClr val="00B0F0"/>
                </a:solidFill>
              </a:rPr>
              <a:t>MG_Data.mat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62400"/>
            <a:ext cx="6981825" cy="148590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6856809" y="3429000"/>
            <a:ext cx="1678782" cy="518720"/>
          </a:xfrm>
          <a:prstGeom prst="wedgeRectCallout">
            <a:avLst>
              <a:gd name="adj1" fmla="val -68277"/>
              <a:gd name="adj2" fmla="val 18269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Efficiency 2-D Lookup Table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7341928" y="4580927"/>
            <a:ext cx="1497272" cy="518720"/>
          </a:xfrm>
          <a:prstGeom prst="wedgeRectCallout">
            <a:avLst>
              <a:gd name="adj1" fmla="val -103903"/>
              <a:gd name="adj2" fmla="val 30185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Torque </a:t>
            </a:r>
            <a:r>
              <a:rPr lang="en-US" sz="1200" dirty="0">
                <a:latin typeface="Arial" charset="0"/>
              </a:rPr>
              <a:t>1</a:t>
            </a:r>
            <a:r>
              <a:rPr lang="en-US" sz="1200" dirty="0" smtClean="0">
                <a:latin typeface="Arial" charset="0"/>
              </a:rPr>
              <a:t>-D Lookup Table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50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 - 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now, the Driver is not going to do anything</a:t>
            </a:r>
          </a:p>
          <a:p>
            <a:r>
              <a:rPr lang="en-US" dirty="0" smtClean="0"/>
              <a:t>From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\ Commonly Used Blocks</a:t>
            </a:r>
          </a:p>
          <a:p>
            <a:r>
              <a:rPr lang="en-US" dirty="0" smtClean="0"/>
              <a:t>Drag in two </a:t>
            </a:r>
            <a:r>
              <a:rPr lang="en-US" dirty="0" smtClean="0">
                <a:solidFill>
                  <a:srgbClr val="FF0000"/>
                </a:solidFill>
              </a:rPr>
              <a:t>Terminators</a:t>
            </a:r>
            <a:r>
              <a:rPr lang="en-US" dirty="0" smtClean="0"/>
              <a:t> and two </a:t>
            </a:r>
            <a:r>
              <a:rPr lang="en-US" dirty="0" smtClean="0">
                <a:solidFill>
                  <a:srgbClr val="FF0000"/>
                </a:solidFill>
              </a:rPr>
              <a:t>Grounds</a:t>
            </a:r>
          </a:p>
          <a:p>
            <a:r>
              <a:rPr lang="en-US" dirty="0" smtClean="0"/>
              <a:t>Connect the two outputs of the Bus Selector to the </a:t>
            </a:r>
            <a:r>
              <a:rPr lang="en-US" dirty="0" smtClean="0">
                <a:solidFill>
                  <a:srgbClr val="FF0000"/>
                </a:solidFill>
              </a:rPr>
              <a:t>Terminators</a:t>
            </a:r>
          </a:p>
          <a:p>
            <a:r>
              <a:rPr lang="en-US" dirty="0"/>
              <a:t>Connect the two </a:t>
            </a:r>
            <a:r>
              <a:rPr lang="en-US" dirty="0" smtClean="0"/>
              <a:t>inputs </a:t>
            </a:r>
            <a:r>
              <a:rPr lang="en-US" dirty="0"/>
              <a:t>of the Bus Selector to the </a:t>
            </a:r>
            <a:r>
              <a:rPr lang="en-US" dirty="0" smtClean="0">
                <a:solidFill>
                  <a:srgbClr val="FF0000"/>
                </a:solidFill>
              </a:rPr>
              <a:t>Grounds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MG data loading to the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smtClean="0"/>
              <a:t>file</a:t>
            </a:r>
          </a:p>
          <a:p>
            <a:r>
              <a:rPr lang="en-US" dirty="0"/>
              <a:t>Also add an MG inertia of 0.1 kg m^2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000"/>
            <a:ext cx="7419975" cy="44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Torque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start with the MGA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Once we have it refined, we will copy it </a:t>
            </a:r>
            <a:r>
              <a:rPr lang="en-US" dirty="0" smtClean="0">
                <a:solidFill>
                  <a:srgbClr val="00B0F0"/>
                </a:solidFill>
              </a:rPr>
              <a:t>to MGB</a:t>
            </a:r>
          </a:p>
          <a:p>
            <a:r>
              <a:rPr lang="en-US" dirty="0"/>
              <a:t>Rename your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Series_Hybrid_le9_a.slx</a:t>
            </a:r>
          </a:p>
          <a:p>
            <a:r>
              <a:rPr lang="en-US" dirty="0"/>
              <a:t>Go to the MGA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Change the name of all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>
                <a:solidFill>
                  <a:srgbClr val="00B0F0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blocks to MG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Torque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0331" y="1371600"/>
            <a:ext cx="6879537" cy="50323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038600" y="5181600"/>
            <a:ext cx="1600200" cy="914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29200" y="4114800"/>
            <a:ext cx="1066800" cy="609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913580" y="3962400"/>
            <a:ext cx="820220" cy="609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19400" y="3124200"/>
            <a:ext cx="82022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343400" y="2971800"/>
            <a:ext cx="82022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812689" y="2376149"/>
            <a:ext cx="1066800" cy="609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0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Torque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Drag </a:t>
            </a:r>
            <a:r>
              <a:rPr lang="en-US" dirty="0" smtClean="0"/>
              <a:t>in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Inertia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 </a:t>
            </a:r>
            <a:r>
              <a:rPr lang="en-US" dirty="0" smtClean="0">
                <a:solidFill>
                  <a:srgbClr val="FF0000"/>
                </a:solidFill>
              </a:rPr>
              <a:t>1-D Lookup </a:t>
            </a:r>
            <a:r>
              <a:rPr lang="en-US" dirty="0">
                <a:solidFill>
                  <a:srgbClr val="FF0000"/>
                </a:solidFill>
              </a:rPr>
              <a:t>Table </a:t>
            </a:r>
            <a:r>
              <a:rPr lang="en-US" dirty="0" smtClean="0">
                <a:solidFill>
                  <a:srgbClr val="00B0F0"/>
                </a:solidFill>
              </a:rPr>
              <a:t>block</a:t>
            </a:r>
          </a:p>
          <a:p>
            <a:r>
              <a:rPr lang="en-US" dirty="0"/>
              <a:t>Delete the </a:t>
            </a:r>
            <a:r>
              <a:rPr lang="en-US" dirty="0" err="1"/>
              <a:t>MGA_Max_Torque</a:t>
            </a: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r>
              <a:rPr lang="en-US" dirty="0"/>
              <a:t>Arrange as shown on the next </a:t>
            </a:r>
            <a:r>
              <a:rPr lang="en-US" dirty="0" smtClean="0"/>
              <a:t>slide</a:t>
            </a:r>
          </a:p>
          <a:p>
            <a:r>
              <a:rPr lang="en-US" dirty="0"/>
              <a:t>Add </a:t>
            </a:r>
            <a:r>
              <a:rPr lang="en-US" dirty="0" smtClean="0"/>
              <a:t>the</a:t>
            </a:r>
          </a:p>
          <a:p>
            <a:pPr lvl="1"/>
            <a:r>
              <a:rPr lang="en-US" dirty="0" err="1" smtClean="0">
                <a:solidFill>
                  <a:srgbClr val="00B0F0"/>
                </a:solidFill>
              </a:rPr>
              <a:t>MG_Torque_RPM_Axis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err="1" smtClean="0">
                <a:solidFill>
                  <a:srgbClr val="00B0F0"/>
                </a:solidFill>
              </a:rPr>
              <a:t>MG_Torque_Data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/>
              <a:t>to the Lookup Table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Torque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9188" y="1231615"/>
            <a:ext cx="722182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create a new </a:t>
            </a:r>
            <a:r>
              <a:rPr lang="en-US" dirty="0" smtClean="0"/>
              <a:t>scope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1 – Vehicle speed (desired and actual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2 – Battery </a:t>
            </a:r>
            <a:r>
              <a:rPr lang="en-US" dirty="0" smtClean="0">
                <a:solidFill>
                  <a:srgbClr val="00B0F0"/>
                </a:solidFill>
              </a:rPr>
              <a:t>SOC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3 – MGA </a:t>
            </a:r>
            <a:r>
              <a:rPr lang="en-US" dirty="0" smtClean="0">
                <a:solidFill>
                  <a:srgbClr val="00B0F0"/>
                </a:solidFill>
              </a:rPr>
              <a:t>Torque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4 – MGA Speed </a:t>
            </a:r>
            <a:r>
              <a:rPr lang="en-US" dirty="0" smtClean="0">
                <a:solidFill>
                  <a:srgbClr val="00B0F0"/>
                </a:solidFill>
              </a:rPr>
              <a:t>rpm</a:t>
            </a:r>
          </a:p>
          <a:p>
            <a:r>
              <a:rPr lang="en-US" dirty="0"/>
              <a:t>Run the simulation for the FU505 </a:t>
            </a:r>
            <a:r>
              <a:rPr lang="en-US" dirty="0" smtClean="0"/>
              <a:t>drive cycle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28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9200" y="1257300"/>
            <a:ext cx="6844667" cy="54102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6248399" y="3200400"/>
            <a:ext cx="1815467" cy="518720"/>
          </a:xfrm>
          <a:prstGeom prst="wedgeRectCallout">
            <a:avLst>
              <a:gd name="adj1" fmla="val -68277"/>
              <a:gd name="adj2" fmla="val 18269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MGA max torque is a little more than before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1828800" y="5638800"/>
            <a:ext cx="1815467" cy="518720"/>
          </a:xfrm>
          <a:prstGeom prst="wedgeRectCallout">
            <a:avLst>
              <a:gd name="adj1" fmla="val 86786"/>
              <a:gd name="adj2" fmla="val -6488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MGA speed stays below about 1500 rpm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1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Electromechanical energy conversion </a:t>
            </a:r>
            <a:r>
              <a:rPr lang="en-US" dirty="0" smtClean="0"/>
              <a:t>can go two ways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Electrical to </a:t>
            </a:r>
            <a:r>
              <a:rPr lang="en-US" dirty="0" smtClean="0">
                <a:solidFill>
                  <a:srgbClr val="00B0F0"/>
                </a:solidFill>
              </a:rPr>
              <a:t>mechanical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Accelerating the </a:t>
            </a:r>
            <a:r>
              <a:rPr lang="en-US" dirty="0" smtClean="0">
                <a:solidFill>
                  <a:srgbClr val="0070C0"/>
                </a:solidFill>
              </a:rPr>
              <a:t>vehicle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Mechanical to </a:t>
            </a:r>
            <a:r>
              <a:rPr lang="en-US" dirty="0" smtClean="0">
                <a:solidFill>
                  <a:srgbClr val="00B0F0"/>
                </a:solidFill>
              </a:rPr>
              <a:t>Electrical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Regenerative </a:t>
            </a:r>
            <a:r>
              <a:rPr lang="en-US" dirty="0" smtClean="0">
                <a:solidFill>
                  <a:srgbClr val="0070C0"/>
                </a:solidFill>
              </a:rPr>
              <a:t>braking</a:t>
            </a:r>
          </a:p>
          <a:p>
            <a:r>
              <a:rPr lang="en-US" dirty="0"/>
              <a:t>This is a little more challenging than </a:t>
            </a:r>
            <a:r>
              <a:rPr lang="en-US" dirty="0" smtClean="0"/>
              <a:t>the </a:t>
            </a:r>
            <a:r>
              <a:rPr lang="en-US" dirty="0"/>
              <a:t>battery </a:t>
            </a:r>
            <a:r>
              <a:rPr lang="en-US" dirty="0" smtClean="0"/>
              <a:t>efficiency</a:t>
            </a:r>
          </a:p>
          <a:p>
            <a:r>
              <a:rPr lang="en-US" dirty="0"/>
              <a:t>We will start by assuming a </a:t>
            </a:r>
            <a:r>
              <a:rPr lang="en-US" dirty="0" smtClean="0"/>
              <a:t>constant </a:t>
            </a:r>
            <a:r>
              <a:rPr lang="en-US" dirty="0"/>
              <a:t>conversion efficiency of 0.85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2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Drag a </a:t>
            </a:r>
            <a:r>
              <a:rPr lang="en-US" dirty="0">
                <a:solidFill>
                  <a:srgbClr val="FF0000"/>
                </a:solidFill>
              </a:rPr>
              <a:t>Subsystem</a:t>
            </a:r>
            <a:r>
              <a:rPr lang="en-US" dirty="0"/>
              <a:t> block into MGA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Rename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Subsystem</a:t>
            </a:r>
            <a:r>
              <a:rPr lang="en-US" dirty="0">
                <a:solidFill>
                  <a:srgbClr val="00B0F0"/>
                </a:solidFill>
              </a:rPr>
              <a:t> to Conversion </a:t>
            </a:r>
            <a:r>
              <a:rPr lang="en-US" dirty="0" smtClean="0">
                <a:solidFill>
                  <a:srgbClr val="00B0F0"/>
                </a:solidFill>
              </a:rPr>
              <a:t>Efficiency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In1</a:t>
            </a:r>
            <a:r>
              <a:rPr lang="en-US" dirty="0">
                <a:solidFill>
                  <a:srgbClr val="00B0F0"/>
                </a:solidFill>
              </a:rPr>
              <a:t> to Mechanical Power (W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Out1</a:t>
            </a:r>
            <a:r>
              <a:rPr lang="en-US" dirty="0">
                <a:solidFill>
                  <a:srgbClr val="00B0F0"/>
                </a:solidFill>
              </a:rPr>
              <a:t> to Electrical Power (W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dirty="0"/>
              <a:t>Add a </a:t>
            </a:r>
            <a:r>
              <a:rPr lang="en-US" dirty="0">
                <a:solidFill>
                  <a:srgbClr val="FF0000"/>
                </a:solidFill>
              </a:rPr>
              <a:t>Gain</a:t>
            </a:r>
            <a:r>
              <a:rPr lang="en-US" dirty="0"/>
              <a:t> and a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/>
              <a:t> for the </a:t>
            </a:r>
            <a:r>
              <a:rPr lang="en-US" dirty="0" smtClean="0"/>
              <a:t>Electrical Power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9388" y="1257300"/>
            <a:ext cx="750142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 - 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7725" y="1454150"/>
            <a:ext cx="7524750" cy="45624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4953000" y="4572000"/>
            <a:ext cx="2590800" cy="838200"/>
          </a:xfrm>
          <a:prstGeom prst="wedgeRectCallout">
            <a:avLst>
              <a:gd name="adj1" fmla="val -60390"/>
              <a:gd name="adj2" fmla="val -9841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Name of the signal from the bus selector – currently no signal is attributed to each port. We will later assign a signal to one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4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Conversion Efficiency subsystem </a:t>
            </a:r>
          </a:p>
          <a:p>
            <a:r>
              <a:rPr lang="en-US" dirty="0" smtClean="0"/>
              <a:t>Drag in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 </a:t>
            </a:r>
            <a:r>
              <a:rPr lang="en-US" dirty="0" smtClean="0">
                <a:solidFill>
                  <a:srgbClr val="FF0000"/>
                </a:solidFill>
              </a:rPr>
              <a:t>Constant</a:t>
            </a:r>
            <a:r>
              <a:rPr lang="en-US" dirty="0" smtClean="0">
                <a:solidFill>
                  <a:srgbClr val="00B0F0"/>
                </a:solidFill>
              </a:rPr>
              <a:t> block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 </a:t>
            </a:r>
            <a:r>
              <a:rPr lang="en-US" dirty="0" smtClean="0">
                <a:solidFill>
                  <a:srgbClr val="FF0000"/>
                </a:solidFill>
              </a:rPr>
              <a:t>Switch</a:t>
            </a:r>
            <a:r>
              <a:rPr lang="en-US" dirty="0" smtClean="0">
                <a:solidFill>
                  <a:srgbClr val="00B0F0"/>
                </a:solidFill>
              </a:rPr>
              <a:t> block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Two </a:t>
            </a:r>
            <a:r>
              <a:rPr lang="en-US" dirty="0" smtClean="0">
                <a:solidFill>
                  <a:srgbClr val="FF0000"/>
                </a:solidFill>
              </a:rPr>
              <a:t>Product</a:t>
            </a:r>
            <a:r>
              <a:rPr lang="en-US" dirty="0" smtClean="0">
                <a:solidFill>
                  <a:srgbClr val="00B0F0"/>
                </a:solidFill>
              </a:rPr>
              <a:t> blocks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 </a:t>
            </a:r>
            <a:r>
              <a:rPr lang="en-US" dirty="0" err="1" smtClean="0">
                <a:solidFill>
                  <a:srgbClr val="FF0000"/>
                </a:solidFill>
              </a:rPr>
              <a:t>Goto</a:t>
            </a:r>
            <a:r>
              <a:rPr lang="en-US" dirty="0" smtClean="0">
                <a:solidFill>
                  <a:srgbClr val="00B0F0"/>
                </a:solidFill>
              </a:rPr>
              <a:t> block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Two </a:t>
            </a:r>
            <a:r>
              <a:rPr lang="en-US" dirty="0" smtClean="0">
                <a:solidFill>
                  <a:srgbClr val="FF0000"/>
                </a:solidFill>
              </a:rPr>
              <a:t>From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81602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mechanical power is </a:t>
            </a:r>
            <a:r>
              <a:rPr lang="en-US" dirty="0" smtClean="0"/>
              <a:t>positive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Top of </a:t>
            </a:r>
            <a:r>
              <a:rPr lang="en-US" dirty="0" smtClean="0">
                <a:solidFill>
                  <a:srgbClr val="00B0F0"/>
                </a:solidFill>
              </a:rPr>
              <a:t>switch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motor is accelerating the </a:t>
            </a:r>
            <a:r>
              <a:rPr lang="en-US" dirty="0" smtClean="0">
                <a:solidFill>
                  <a:srgbClr val="00B0F0"/>
                </a:solidFill>
              </a:rPr>
              <a:t>vehicle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 higher electrical power is </a:t>
            </a:r>
            <a:r>
              <a:rPr lang="en-US" dirty="0" smtClean="0">
                <a:solidFill>
                  <a:srgbClr val="00B0F0"/>
                </a:solidFill>
              </a:rPr>
              <a:t>required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Therefore divide MP by the </a:t>
            </a:r>
            <a:r>
              <a:rPr lang="en-US" dirty="0" smtClean="0">
                <a:solidFill>
                  <a:srgbClr val="00B0F0"/>
                </a:solidFill>
              </a:rPr>
              <a:t>efficiency</a:t>
            </a:r>
          </a:p>
          <a:p>
            <a:r>
              <a:rPr lang="en-US" dirty="0"/>
              <a:t>If the mechanical power is </a:t>
            </a:r>
            <a:r>
              <a:rPr lang="en-US" dirty="0" smtClean="0"/>
              <a:t>negative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Bottom of </a:t>
            </a:r>
            <a:r>
              <a:rPr lang="en-US" dirty="0" smtClean="0">
                <a:solidFill>
                  <a:srgbClr val="00B0F0"/>
                </a:solidFill>
              </a:rPr>
              <a:t>switch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 generator is making </a:t>
            </a:r>
            <a:r>
              <a:rPr lang="en-US" dirty="0" smtClean="0">
                <a:solidFill>
                  <a:srgbClr val="00B0F0"/>
                </a:solidFill>
              </a:rPr>
              <a:t>power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 lower electrical power is </a:t>
            </a:r>
            <a:r>
              <a:rPr lang="en-US" dirty="0" smtClean="0">
                <a:solidFill>
                  <a:srgbClr val="00B0F0"/>
                </a:solidFill>
              </a:rPr>
              <a:t>made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Therefore multiply MP by the efficiency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Arrange </a:t>
            </a:r>
            <a:r>
              <a:rPr lang="en-US" dirty="0"/>
              <a:t>as shown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7152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087" y="1411287"/>
            <a:ext cx="78200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Electrical Power to </a:t>
            </a:r>
            <a:r>
              <a:rPr lang="en-US" dirty="0" smtClean="0"/>
              <a:t>the </a:t>
            </a:r>
            <a:r>
              <a:rPr lang="en-US" dirty="0"/>
              <a:t>Diagnostics </a:t>
            </a:r>
            <a:r>
              <a:rPr lang="en-US" dirty="0" smtClean="0"/>
              <a:t>bus</a:t>
            </a:r>
          </a:p>
          <a:p>
            <a:r>
              <a:rPr lang="en-US" dirty="0"/>
              <a:t>Extract it in the Logging &amp; </a:t>
            </a:r>
            <a:r>
              <a:rPr lang="en-US" dirty="0" smtClean="0"/>
              <a:t>Visualization subsystem</a:t>
            </a:r>
          </a:p>
          <a:p>
            <a:r>
              <a:rPr lang="en-US" dirty="0"/>
              <a:t>Create a </a:t>
            </a:r>
            <a:r>
              <a:rPr lang="en-US" dirty="0" smtClean="0"/>
              <a:t>scope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1 – Vehicle Speed (actual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2 – Mechanical and Electrical Power</a:t>
            </a:r>
          </a:p>
        </p:txBody>
      </p:sp>
    </p:spTree>
    <p:extLst>
      <p:ext uri="{BB962C8B-B14F-4D97-AF65-F5344CB8AC3E}">
        <p14:creationId xmlns:p14="http://schemas.microsoft.com/office/powerpoint/2010/main" val="117503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5874" y="1257300"/>
            <a:ext cx="6388451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3810000" y="1981200"/>
            <a:ext cx="1815467" cy="518720"/>
          </a:xfrm>
          <a:prstGeom prst="wedgeRectCallout">
            <a:avLst>
              <a:gd name="adj1" fmla="val -68277"/>
              <a:gd name="adj2" fmla="val 18269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Wow! Large drop in efficiency  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653721" y="4724400"/>
            <a:ext cx="1815467" cy="638773"/>
          </a:xfrm>
          <a:prstGeom prst="wedgeRectCallout">
            <a:avLst>
              <a:gd name="adj1" fmla="val -50733"/>
              <a:gd name="adj2" fmla="val -7786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Mechanical Power exceeds Electrical Power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5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Conversion efficiency is a function of </a:t>
            </a:r>
            <a:r>
              <a:rPr lang="en-US" dirty="0" smtClean="0"/>
              <a:t>both </a:t>
            </a:r>
            <a:r>
              <a:rPr lang="en-US" dirty="0"/>
              <a:t>MG speed and </a:t>
            </a:r>
            <a:r>
              <a:rPr lang="en-US" dirty="0" smtClean="0"/>
              <a:t>current</a:t>
            </a:r>
          </a:p>
          <a:p>
            <a:r>
              <a:rPr lang="en-US" dirty="0"/>
              <a:t>Let’s add that </a:t>
            </a:r>
            <a:r>
              <a:rPr lang="en-US" dirty="0" smtClean="0"/>
              <a:t>in</a:t>
            </a:r>
          </a:p>
          <a:p>
            <a:r>
              <a:rPr lang="en-US" dirty="0"/>
              <a:t>Rename you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Series_Hybrid_le9_b.slx</a:t>
            </a:r>
          </a:p>
          <a:p>
            <a:r>
              <a:rPr lang="en-US" dirty="0"/>
              <a:t>In the Conversion Efficiency </a:t>
            </a:r>
            <a:r>
              <a:rPr lang="en-US" dirty="0" smtClean="0"/>
              <a:t>subsystem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Delete the Efficiency block and </a:t>
            </a:r>
            <a:r>
              <a:rPr lang="en-US" dirty="0" err="1" smtClean="0">
                <a:solidFill>
                  <a:srgbClr val="FF0000"/>
                </a:solidFill>
              </a:rPr>
              <a:t>Goto</a:t>
            </a:r>
            <a:r>
              <a:rPr lang="en-US" dirty="0" smtClean="0">
                <a:solidFill>
                  <a:srgbClr val="FF0000"/>
                </a:solidFill>
              </a:rPr>
              <a:t>/From</a:t>
            </a:r>
            <a:r>
              <a:rPr lang="en-US" dirty="0" smtClean="0"/>
              <a:t> </a:t>
            </a:r>
            <a:r>
              <a:rPr lang="en-US" dirty="0">
                <a:solidFill>
                  <a:srgbClr val="00B0F0"/>
                </a:solidFill>
              </a:rPr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150877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 in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Two </a:t>
            </a:r>
            <a:r>
              <a:rPr lang="en-US" dirty="0" smtClean="0">
                <a:solidFill>
                  <a:srgbClr val="FF0000"/>
                </a:solidFill>
              </a:rPr>
              <a:t>2-D </a:t>
            </a:r>
            <a:r>
              <a:rPr lang="en-US" dirty="0">
                <a:solidFill>
                  <a:srgbClr val="FF0000"/>
                </a:solidFill>
              </a:rPr>
              <a:t>Lookup Table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Two </a:t>
            </a:r>
            <a:r>
              <a:rPr lang="en-US" dirty="0">
                <a:solidFill>
                  <a:srgbClr val="FF0000"/>
                </a:solidFill>
              </a:rPr>
              <a:t>In1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Two </a:t>
            </a:r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Four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r>
              <a:rPr lang="en-US" dirty="0"/>
              <a:t>Arrange and label as shown on the </a:t>
            </a:r>
            <a:r>
              <a:rPr lang="en-US" dirty="0" smtClean="0"/>
              <a:t>next slide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5867" y="1371600"/>
            <a:ext cx="724846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4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8923" y="1371600"/>
            <a:ext cx="664235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Hmmm, our efficiency data is for </a:t>
            </a:r>
            <a:r>
              <a:rPr lang="en-US" dirty="0" smtClean="0"/>
              <a:t>positive </a:t>
            </a:r>
            <a:r>
              <a:rPr lang="en-US" dirty="0"/>
              <a:t>values of current and MG </a:t>
            </a:r>
            <a:r>
              <a:rPr lang="en-US" dirty="0" smtClean="0"/>
              <a:t>speed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Can either of these be negative</a:t>
            </a:r>
            <a:r>
              <a:rPr lang="en-US" dirty="0" smtClean="0">
                <a:solidFill>
                  <a:srgbClr val="00B0F0"/>
                </a:solidFill>
              </a:rPr>
              <a:t>?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Simulink / Math </a:t>
            </a:r>
            <a:r>
              <a:rPr lang="en-US" dirty="0" smtClean="0">
                <a:solidFill>
                  <a:srgbClr val="00B0F0"/>
                </a:solidFill>
              </a:rPr>
              <a:t>Operations</a:t>
            </a:r>
          </a:p>
          <a:p>
            <a:r>
              <a:rPr lang="en-US" dirty="0"/>
              <a:t>Drag in two </a:t>
            </a:r>
            <a:r>
              <a:rPr lang="en-US" dirty="0">
                <a:solidFill>
                  <a:srgbClr val="FF0000"/>
                </a:solidFill>
              </a:rPr>
              <a:t>Absolute Value </a:t>
            </a:r>
            <a:r>
              <a:rPr lang="en-US" dirty="0" smtClean="0"/>
              <a:t>blocks</a:t>
            </a:r>
          </a:p>
          <a:p>
            <a:r>
              <a:rPr lang="en-US" dirty="0"/>
              <a:t>Return to the MGA subsystem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Connect </a:t>
            </a:r>
            <a:r>
              <a:rPr lang="en-US" dirty="0">
                <a:solidFill>
                  <a:srgbClr val="00B0F0"/>
                </a:solidFill>
              </a:rPr>
              <a:t>the necessary </a:t>
            </a:r>
            <a:r>
              <a:rPr lang="en-US" dirty="0">
                <a:solidFill>
                  <a:srgbClr val="FF0000"/>
                </a:solidFill>
              </a:rPr>
              <a:t>From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blocks</a:t>
            </a:r>
          </a:p>
          <a:p>
            <a:r>
              <a:rPr lang="en-US" dirty="0"/>
              <a:t>Run the simulation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8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System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1494" y="1524000"/>
            <a:ext cx="7497211" cy="5032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7010400" y="3276600"/>
            <a:ext cx="914400" cy="460248"/>
          </a:xfrm>
          <a:prstGeom prst="wedgeRectCallout">
            <a:avLst>
              <a:gd name="adj1" fmla="val -47083"/>
              <a:gd name="adj2" fmla="val 11961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CAN Bus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876800" y="2057400"/>
            <a:ext cx="685800" cy="383286"/>
          </a:xfrm>
          <a:prstGeom prst="wedgeRectCallout">
            <a:avLst>
              <a:gd name="adj1" fmla="val -47083"/>
              <a:gd name="adj2" fmla="val 119619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Driver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2857500" y="3506724"/>
            <a:ext cx="685800" cy="383286"/>
          </a:xfrm>
          <a:prstGeom prst="wedgeRectCallout">
            <a:avLst>
              <a:gd name="adj1" fmla="val 62917"/>
              <a:gd name="adj2" fmla="val 8979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Plant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2743200" y="4572000"/>
            <a:ext cx="914400" cy="383286"/>
          </a:xfrm>
          <a:prstGeom prst="wedgeRectCallout">
            <a:avLst>
              <a:gd name="adj1" fmla="val 51667"/>
              <a:gd name="adj2" fmla="val 92780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Controller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7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 - 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symbols for the ground and terminator are pretty obvious – there is no need for them to be labeled</a:t>
            </a:r>
          </a:p>
          <a:p>
            <a:r>
              <a:rPr lang="en-US" dirty="0" smtClean="0"/>
              <a:t>On one of the </a:t>
            </a:r>
            <a:r>
              <a:rPr lang="en-US" dirty="0" smtClean="0">
                <a:solidFill>
                  <a:srgbClr val="FF0000"/>
                </a:solidFill>
              </a:rPr>
              <a:t>Terminators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Right Click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Select Format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Deselect Show Block Name </a:t>
            </a:r>
          </a:p>
          <a:p>
            <a:r>
              <a:rPr lang="en-US" dirty="0" smtClean="0"/>
              <a:t>We will do this for many of the blocks </a:t>
            </a:r>
          </a:p>
          <a:p>
            <a:r>
              <a:rPr lang="en-US" dirty="0" smtClean="0"/>
              <a:t>Hide the name of all terminator and ground blocks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3717" y="1371600"/>
            <a:ext cx="725276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2416" y="1371600"/>
            <a:ext cx="721536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9794" y="1371600"/>
            <a:ext cx="6380612" cy="5032375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5181600" y="4267200"/>
            <a:ext cx="1815467" cy="333848"/>
          </a:xfrm>
          <a:prstGeom prst="wedgeRectCallout">
            <a:avLst>
              <a:gd name="adj1" fmla="val -49035"/>
              <a:gd name="adj2" fmla="val 155150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Behaving as expected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3505200" y="3553939"/>
            <a:ext cx="1815467" cy="333848"/>
          </a:xfrm>
          <a:prstGeom prst="wedgeRectCallout">
            <a:avLst>
              <a:gd name="adj1" fmla="val -49601"/>
              <a:gd name="adj2" fmla="val -10643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Slight Improvement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Efficiency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Outstanding, we now have a pretty </a:t>
            </a:r>
            <a:r>
              <a:rPr lang="en-US" dirty="0" smtClean="0"/>
              <a:t>good </a:t>
            </a:r>
            <a:r>
              <a:rPr lang="en-US" dirty="0"/>
              <a:t>model of a </a:t>
            </a:r>
            <a:r>
              <a:rPr lang="en-US" dirty="0" smtClean="0"/>
              <a:t>motor/generator</a:t>
            </a:r>
          </a:p>
          <a:p>
            <a:r>
              <a:rPr lang="en-US" dirty="0"/>
              <a:t>Go to the Plant level of the </a:t>
            </a:r>
            <a:r>
              <a:rPr lang="en-US" dirty="0" smtClean="0"/>
              <a:t>model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Delete </a:t>
            </a:r>
            <a:r>
              <a:rPr lang="en-US" dirty="0" smtClean="0">
                <a:solidFill>
                  <a:srgbClr val="00B0F0"/>
                </a:solidFill>
              </a:rPr>
              <a:t>MGB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Copy </a:t>
            </a:r>
            <a:r>
              <a:rPr lang="en-US" dirty="0" smtClean="0">
                <a:solidFill>
                  <a:srgbClr val="00B0F0"/>
                </a:solidFill>
              </a:rPr>
              <a:t>MGA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Update the names </a:t>
            </a:r>
            <a:r>
              <a:rPr lang="en-US" dirty="0" smtClean="0">
                <a:solidFill>
                  <a:srgbClr val="00B0F0"/>
                </a:solidFill>
              </a:rPr>
              <a:t>accordingly</a:t>
            </a:r>
          </a:p>
          <a:p>
            <a:r>
              <a:rPr lang="en-US" dirty="0"/>
              <a:t>Extract the MGB electrical power in </a:t>
            </a:r>
            <a:r>
              <a:rPr lang="en-US" dirty="0" smtClean="0"/>
              <a:t>the </a:t>
            </a:r>
            <a:r>
              <a:rPr lang="en-US" dirty="0"/>
              <a:t>Logging &amp; Visualization subsystem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257300"/>
            <a:ext cx="6429100" cy="548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334000" y="5334000"/>
            <a:ext cx="1828800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76600" y="5597275"/>
            <a:ext cx="69346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6070" y="4717122"/>
            <a:ext cx="69346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629400" y="2888751"/>
            <a:ext cx="693460" cy="4068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last new </a:t>
            </a:r>
            <a:r>
              <a:rPr lang="en-US" dirty="0" smtClean="0"/>
              <a:t>scope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1 – Vehicle speed (actual and desired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2 – </a:t>
            </a:r>
            <a:r>
              <a:rPr lang="en-US" dirty="0" smtClean="0">
                <a:solidFill>
                  <a:srgbClr val="00B0F0"/>
                </a:solidFill>
              </a:rPr>
              <a:t>SOC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</a:t>
            </a:r>
            <a:r>
              <a:rPr lang="en-US" dirty="0" smtClean="0">
                <a:solidFill>
                  <a:srgbClr val="00B0F0"/>
                </a:solidFill>
              </a:rPr>
              <a:t>3 </a:t>
            </a:r>
            <a:r>
              <a:rPr lang="en-US" dirty="0">
                <a:solidFill>
                  <a:srgbClr val="00B0F0"/>
                </a:solidFill>
              </a:rPr>
              <a:t>– Battery, MGA, &amp; MGB </a:t>
            </a:r>
            <a:r>
              <a:rPr lang="en-US" dirty="0" smtClean="0">
                <a:solidFill>
                  <a:srgbClr val="00B0F0"/>
                </a:solidFill>
              </a:rPr>
              <a:t>current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Axis </a:t>
            </a:r>
            <a:r>
              <a:rPr lang="en-US" dirty="0" smtClean="0">
                <a:solidFill>
                  <a:srgbClr val="00B0F0"/>
                </a:solidFill>
              </a:rPr>
              <a:t>4 </a:t>
            </a:r>
            <a:r>
              <a:rPr lang="en-US" dirty="0">
                <a:solidFill>
                  <a:srgbClr val="00B0F0"/>
                </a:solidFill>
              </a:rPr>
              <a:t>– Engine </a:t>
            </a:r>
            <a:r>
              <a:rPr lang="en-US" dirty="0" smtClean="0">
                <a:solidFill>
                  <a:srgbClr val="00B0F0"/>
                </a:solidFill>
              </a:rPr>
              <a:t>rpm</a:t>
            </a:r>
          </a:p>
          <a:p>
            <a:r>
              <a:rPr lang="en-US" dirty="0" smtClean="0"/>
              <a:t>Run the Simulation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6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3721" y="1219200"/>
            <a:ext cx="6232758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5562600" y="4419600"/>
            <a:ext cx="1815467" cy="609600"/>
          </a:xfrm>
          <a:prstGeom prst="wedgeRectCallout">
            <a:avLst>
              <a:gd name="adj1" fmla="val -38283"/>
              <a:gd name="adj2" fmla="val 74010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Looks like our improved MGB really broke something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7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Aha – our desired engine speed is </a:t>
            </a:r>
            <a:r>
              <a:rPr lang="en-US" dirty="0" smtClean="0"/>
              <a:t>1800 rpm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Engine torque at 0.5 throttle </a:t>
            </a:r>
            <a:r>
              <a:rPr lang="en-US" dirty="0" smtClean="0">
                <a:solidFill>
                  <a:srgbClr val="00B0F0"/>
                </a:solidFill>
              </a:rPr>
              <a:t>          145 </a:t>
            </a:r>
            <a:r>
              <a:rPr lang="en-US" dirty="0">
                <a:solidFill>
                  <a:srgbClr val="00B0F0"/>
                </a:solidFill>
              </a:rPr>
              <a:t>Nm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MGB max torque </a:t>
            </a:r>
            <a:r>
              <a:rPr lang="en-US" dirty="0" smtClean="0">
                <a:solidFill>
                  <a:srgbClr val="00B0F0"/>
                </a:solidFill>
              </a:rPr>
              <a:t>                           140 Nm</a:t>
            </a:r>
          </a:p>
          <a:p>
            <a:r>
              <a:rPr lang="en-US" dirty="0"/>
              <a:t>MGB can’t control the engine</a:t>
            </a:r>
            <a:r>
              <a:rPr lang="en-US" dirty="0" smtClean="0"/>
              <a:t>!</a:t>
            </a:r>
          </a:p>
          <a:p>
            <a:r>
              <a:rPr lang="en-US" dirty="0"/>
              <a:t>Decrease the desired engine speed </a:t>
            </a:r>
            <a:r>
              <a:rPr lang="en-US" dirty="0" smtClean="0"/>
              <a:t>to 1500 rpm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257300"/>
            <a:ext cx="6810703" cy="54864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5562600" y="5638800"/>
            <a:ext cx="1219200" cy="304800"/>
          </a:xfrm>
          <a:prstGeom prst="wedgeRectCallout">
            <a:avLst>
              <a:gd name="adj1" fmla="val -40811"/>
              <a:gd name="adj2" fmla="val 141426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latin typeface="Arial" charset="0"/>
              </a:rPr>
              <a:t>Much better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MG </a:t>
            </a:r>
            <a:r>
              <a:rPr lang="en-US" dirty="0" smtClean="0"/>
              <a:t>Model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Variable maximum torque </a:t>
            </a:r>
            <a:r>
              <a:rPr lang="en-US" dirty="0" err="1">
                <a:solidFill>
                  <a:srgbClr val="00B0F0"/>
                </a:solidFill>
              </a:rPr>
              <a:t>wrt</a:t>
            </a:r>
            <a:r>
              <a:rPr lang="en-US" dirty="0">
                <a:solidFill>
                  <a:srgbClr val="00B0F0"/>
                </a:solidFill>
              </a:rPr>
              <a:t> MG </a:t>
            </a:r>
            <a:r>
              <a:rPr lang="en-US" dirty="0" smtClean="0">
                <a:solidFill>
                  <a:srgbClr val="00B0F0"/>
                </a:solidFill>
              </a:rPr>
              <a:t>speed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Constant efficiency to </a:t>
            </a:r>
            <a:r>
              <a:rPr lang="en-US" dirty="0" smtClean="0">
                <a:solidFill>
                  <a:srgbClr val="00B0F0"/>
                </a:solidFill>
              </a:rPr>
              <a:t>explore </a:t>
            </a:r>
            <a:r>
              <a:rPr lang="en-US" dirty="0">
                <a:solidFill>
                  <a:srgbClr val="00B0F0"/>
                </a:solidFill>
              </a:rPr>
              <a:t>electromechanical conversion </a:t>
            </a:r>
            <a:r>
              <a:rPr lang="en-US" dirty="0" smtClean="0">
                <a:solidFill>
                  <a:srgbClr val="00B0F0"/>
                </a:solidFill>
              </a:rPr>
              <a:t>losses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Variable efficient </a:t>
            </a:r>
            <a:r>
              <a:rPr lang="en-US" dirty="0" err="1">
                <a:solidFill>
                  <a:srgbClr val="00B0F0"/>
                </a:solidFill>
              </a:rPr>
              <a:t>wrt</a:t>
            </a:r>
            <a:r>
              <a:rPr lang="en-US" dirty="0">
                <a:solidFill>
                  <a:srgbClr val="00B0F0"/>
                </a:solidFill>
              </a:rPr>
              <a:t> MG speed and </a:t>
            </a:r>
            <a:r>
              <a:rPr lang="en-US" dirty="0" smtClean="0">
                <a:solidFill>
                  <a:srgbClr val="00B0F0"/>
                </a:solidFill>
              </a:rPr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26245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 - 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2239" y="1447800"/>
            <a:ext cx="665572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blew up our </a:t>
            </a:r>
            <a:r>
              <a:rPr lang="en-US" dirty="0" smtClean="0"/>
              <a:t>battery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Need to add current </a:t>
            </a:r>
            <a:r>
              <a:rPr lang="en-US" dirty="0" smtClean="0">
                <a:solidFill>
                  <a:srgbClr val="00B0F0"/>
                </a:solidFill>
              </a:rPr>
              <a:t>limits</a:t>
            </a:r>
          </a:p>
          <a:p>
            <a:r>
              <a:rPr lang="en-US" dirty="0"/>
              <a:t>We blew up our </a:t>
            </a:r>
            <a:r>
              <a:rPr lang="en-US" dirty="0" smtClean="0"/>
              <a:t>engine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Need to add an emergency defuel at </a:t>
            </a:r>
            <a:r>
              <a:rPr lang="en-US" dirty="0" smtClean="0">
                <a:solidFill>
                  <a:srgbClr val="00B0F0"/>
                </a:solidFill>
              </a:rPr>
              <a:t>redline engine speeds</a:t>
            </a:r>
          </a:p>
          <a:p>
            <a:r>
              <a:rPr lang="en-US" dirty="0"/>
              <a:t>We are destroying the </a:t>
            </a:r>
            <a:r>
              <a:rPr lang="en-US" dirty="0" smtClean="0"/>
              <a:t>engine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Need to limit MGB speed for starting </a:t>
            </a:r>
            <a:r>
              <a:rPr lang="en-US" dirty="0" smtClean="0">
                <a:solidFill>
                  <a:srgbClr val="00B0F0"/>
                </a:solidFill>
              </a:rPr>
              <a:t>engine</a:t>
            </a:r>
          </a:p>
          <a:p>
            <a:r>
              <a:rPr lang="en-US" dirty="0"/>
              <a:t>We haven’t done that much control </a:t>
            </a:r>
            <a:r>
              <a:rPr lang="en-US" dirty="0" smtClean="0"/>
              <a:t>work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Other ways to control the system?</a:t>
            </a:r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67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 - 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r>
              <a:rPr lang="en-US" dirty="0" smtClean="0"/>
              <a:t>While no signals are being sent by the Driver, the Driver Diagnostics signal should be identified on the bus</a:t>
            </a:r>
          </a:p>
          <a:p>
            <a:r>
              <a:rPr lang="en-US" dirty="0" smtClean="0"/>
              <a:t>On the wire connecting the </a:t>
            </a:r>
            <a:r>
              <a:rPr lang="en-US" dirty="0" smtClean="0">
                <a:solidFill>
                  <a:srgbClr val="FF0000"/>
                </a:solidFill>
              </a:rPr>
              <a:t>Bus Creator </a:t>
            </a:r>
            <a:r>
              <a:rPr lang="en-US" dirty="0" smtClean="0"/>
              <a:t>to the Driver Diagnostics output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Right Click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Select Properties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For the Signal name enter </a:t>
            </a:r>
            <a:r>
              <a:rPr lang="en-US" dirty="0" err="1" smtClean="0">
                <a:solidFill>
                  <a:srgbClr val="00B0F0"/>
                </a:solidFill>
              </a:rPr>
              <a:t>Driver_Diagnostics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Click OK</a:t>
            </a:r>
          </a:p>
        </p:txBody>
      </p:sp>
    </p:spTree>
    <p:extLst>
      <p:ext uri="{BB962C8B-B14F-4D97-AF65-F5344CB8AC3E}">
        <p14:creationId xmlns:p14="http://schemas.microsoft.com/office/powerpoint/2010/main" val="27296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 - 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100" y="1219200"/>
            <a:ext cx="718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Subsystem - CAN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the blocks around, enlarge if necessary, and make things look nice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now, the controller is not going to do anything</a:t>
            </a:r>
          </a:p>
          <a:p>
            <a:r>
              <a:rPr lang="en-US" dirty="0" smtClean="0"/>
              <a:t>Repeat everything done to the Driver subsystem for the Controller subsystem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Rename the Out1 to Controller Signals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Rename the CAN signal to </a:t>
            </a:r>
            <a:r>
              <a:rPr lang="en-US" dirty="0" err="1" smtClean="0">
                <a:solidFill>
                  <a:srgbClr val="00B0F0"/>
                </a:solidFill>
              </a:rPr>
              <a:t>Controller_Signals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8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7" y="1497012"/>
            <a:ext cx="7858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1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now, the Plant is not going to do anything</a:t>
            </a:r>
          </a:p>
          <a:p>
            <a:r>
              <a:rPr lang="en-US" dirty="0" smtClean="0"/>
              <a:t>Repeat everything done to the Controller subsystem for the Plant subsystem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Rename the Out1 to Plant Diagnostics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Rename the CAN signal to </a:t>
            </a:r>
            <a:r>
              <a:rPr lang="en-US" dirty="0" err="1" smtClean="0">
                <a:solidFill>
                  <a:srgbClr val="00B0F0"/>
                </a:solidFill>
              </a:rPr>
              <a:t>Plant_Diagnostics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6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752600"/>
            <a:ext cx="85915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8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dirty="0" smtClean="0"/>
              <a:t>Return to the top level of the model</a:t>
            </a:r>
          </a:p>
          <a:p>
            <a:r>
              <a:rPr lang="en-US" dirty="0" smtClean="0"/>
              <a:t>Increase the size of the subsystems to make them legible</a:t>
            </a:r>
          </a:p>
          <a:p>
            <a:r>
              <a:rPr lang="en-US" dirty="0" smtClean="0"/>
              <a:t>Drag in a </a:t>
            </a:r>
            <a:r>
              <a:rPr lang="en-US" dirty="0" smtClean="0">
                <a:solidFill>
                  <a:srgbClr val="FF0000"/>
                </a:solidFill>
              </a:rPr>
              <a:t>Bus Creator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Double click of the Bus Creator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Change the number of inputs to 3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Click OK</a:t>
            </a:r>
          </a:p>
          <a:p>
            <a:r>
              <a:rPr lang="en-US" dirty="0" smtClean="0"/>
              <a:t>Connect each subsystem to the </a:t>
            </a:r>
            <a:r>
              <a:rPr lang="en-US" dirty="0" smtClean="0">
                <a:solidFill>
                  <a:srgbClr val="FF0000"/>
                </a:solidFill>
              </a:rPr>
              <a:t>Bus Creator</a:t>
            </a:r>
          </a:p>
          <a:p>
            <a:r>
              <a:rPr lang="en-US" dirty="0" smtClean="0"/>
              <a:t>If you Double click on the </a:t>
            </a:r>
            <a:r>
              <a:rPr lang="en-US" dirty="0" smtClean="0">
                <a:solidFill>
                  <a:srgbClr val="FF0000"/>
                </a:solidFill>
              </a:rPr>
              <a:t>Bus Creator</a:t>
            </a:r>
            <a:r>
              <a:rPr lang="en-US" dirty="0" smtClean="0"/>
              <a:t> after connecting the subsystem you can view the input signals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9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Plant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550" y="1371600"/>
            <a:ext cx="8109099" cy="5032375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2133600" y="2209800"/>
            <a:ext cx="685800" cy="228600"/>
          </a:xfrm>
          <a:prstGeom prst="wedgeRectCallout">
            <a:avLst>
              <a:gd name="adj1" fmla="val 62917"/>
              <a:gd name="adj2" fmla="val 8979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MGA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2133600" y="5029200"/>
            <a:ext cx="685800" cy="228600"/>
          </a:xfrm>
          <a:prstGeom prst="wedgeRectCallout">
            <a:avLst>
              <a:gd name="adj1" fmla="val 68910"/>
              <a:gd name="adj2" fmla="val -12593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MGB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7696200" y="5143500"/>
            <a:ext cx="762000" cy="266700"/>
          </a:xfrm>
          <a:prstGeom prst="wedgeRectCallout">
            <a:avLst>
              <a:gd name="adj1" fmla="val -80903"/>
              <a:gd name="adj2" fmla="val -14840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Engine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7696200" y="3892068"/>
            <a:ext cx="838200" cy="451332"/>
          </a:xfrm>
          <a:prstGeom prst="wedgeRectCallout">
            <a:avLst>
              <a:gd name="adj1" fmla="val -82129"/>
              <a:gd name="adj2" fmla="val -93770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Data Logging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7620000" y="3091968"/>
            <a:ext cx="838200" cy="451332"/>
          </a:xfrm>
          <a:prstGeom prst="wedgeRectCallout">
            <a:avLst>
              <a:gd name="adj1" fmla="val -107869"/>
              <a:gd name="adj2" fmla="val -9832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Vehicle Solver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10099" y="3050934"/>
            <a:ext cx="762000" cy="266700"/>
          </a:xfrm>
          <a:prstGeom prst="wedgeRectCallout">
            <a:avLst>
              <a:gd name="adj1" fmla="val -94386"/>
              <a:gd name="adj2" fmla="val 8658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Battery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3352800" y="5410200"/>
            <a:ext cx="1181099" cy="457200"/>
          </a:xfrm>
          <a:prstGeom prst="wedgeRectCallout">
            <a:avLst>
              <a:gd name="adj1" fmla="val 68760"/>
              <a:gd name="adj2" fmla="val 1339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System Components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35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453" y="1219200"/>
            <a:ext cx="818529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the output of the Bus Creator </a:t>
            </a:r>
            <a:r>
              <a:rPr lang="en-US" dirty="0" smtClean="0"/>
              <a:t>to </a:t>
            </a:r>
            <a:r>
              <a:rPr lang="en-US" dirty="0"/>
              <a:t>each of the subsystem </a:t>
            </a:r>
            <a:r>
              <a:rPr lang="en-US" dirty="0" smtClean="0"/>
              <a:t>inputs</a:t>
            </a:r>
          </a:p>
          <a:p>
            <a:r>
              <a:rPr lang="en-US" dirty="0"/>
              <a:t>Rename the output signal of the </a:t>
            </a:r>
            <a:r>
              <a:rPr lang="en-US" dirty="0" smtClean="0"/>
              <a:t>Bus </a:t>
            </a:r>
            <a:r>
              <a:rPr lang="en-US" dirty="0"/>
              <a:t>Creator to </a:t>
            </a:r>
            <a:r>
              <a:rPr lang="en-US" dirty="0" err="1"/>
              <a:t>System_Signals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523" y="1219200"/>
            <a:ext cx="757915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1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Congratulations! You have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Created a high level hierarchical system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Established communication between the three key subsystems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Gained experience with Simulink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3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381000"/>
            <a:ext cx="5791200" cy="27432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MBSD Lecture 2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3124200"/>
            <a:ext cx="4654550" cy="2819400"/>
          </a:xfrm>
        </p:spPr>
        <p:txBody>
          <a:bodyPr/>
          <a:lstStyle/>
          <a:p>
            <a:pPr eaLnBrk="1" hangingPunct="1"/>
            <a:endParaRPr lang="en-US" dirty="0" smtClean="0">
              <a:latin typeface="Palatino Linotype" panose="02040502050505030304" pitchFamily="18" charset="0"/>
              <a:ea typeface="ＭＳ Ｐゴシック" pitchFamily="34" charset="-128"/>
              <a:cs typeface="Helvetica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Palatino Linotype" panose="02040502050505030304" pitchFamily="18" charset="0"/>
                <a:ea typeface="ＭＳ Ｐゴシック" pitchFamily="34" charset="-128"/>
                <a:cs typeface="Helvetica" panose="020B0604020202020204" pitchFamily="34" charset="0"/>
              </a:rPr>
              <a:t>Simple Vehicle Model</a:t>
            </a:r>
          </a:p>
        </p:txBody>
      </p:sp>
    </p:spTree>
    <p:extLst>
      <p:ext uri="{BB962C8B-B14F-4D97-AF65-F5344CB8AC3E}">
        <p14:creationId xmlns:p14="http://schemas.microsoft.com/office/powerpoint/2010/main" val="37352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en-US" dirty="0" smtClean="0"/>
              <a:t>Create the Vehicle subsystem</a:t>
            </a:r>
          </a:p>
          <a:p>
            <a:pPr marL="400050"/>
            <a:r>
              <a:rPr lang="en-US" dirty="0" smtClean="0"/>
              <a:t>Create the MGA subsystem with a preposterous motor model</a:t>
            </a:r>
          </a:p>
          <a:p>
            <a:pPr marL="400050"/>
            <a:r>
              <a:rPr lang="en-US" dirty="0" smtClean="0"/>
              <a:t>Observe and assess the results</a:t>
            </a:r>
          </a:p>
          <a:p>
            <a:pPr marL="400050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r>
              <a:rPr lang="en-US" dirty="0" smtClean="0"/>
              <a:t>Save your previous model (Series_Hybrid_le1_a.slx) as Series_Hybrid_le2_a</a:t>
            </a:r>
          </a:p>
          <a:p>
            <a:pPr marL="400050"/>
            <a:r>
              <a:rPr lang="en-US" dirty="0" smtClean="0"/>
              <a:t>In the Model Browser window, click on the Plant subsystem</a:t>
            </a:r>
          </a:p>
          <a:p>
            <a:pPr marL="400050"/>
            <a:r>
              <a:rPr lang="en-US" dirty="0" smtClean="0"/>
              <a:t>Move the buses to the bottom of the window</a:t>
            </a:r>
            <a:endParaRPr lang="en-US" dirty="0"/>
          </a:p>
          <a:p>
            <a:pPr marL="400050"/>
            <a:endParaRPr lang="en-US" dirty="0" smtClean="0"/>
          </a:p>
          <a:p>
            <a:pPr marL="400050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endParaRPr lang="en-US" dirty="0" smtClean="0"/>
          </a:p>
          <a:p>
            <a:pPr marL="400050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78" y="1267851"/>
            <a:ext cx="7023843" cy="53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9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r>
              <a:rPr lang="en-US" dirty="0" smtClean="0"/>
              <a:t>Drag two </a:t>
            </a:r>
            <a:r>
              <a:rPr lang="en-US" dirty="0" smtClean="0">
                <a:solidFill>
                  <a:srgbClr val="FF0000"/>
                </a:solidFill>
              </a:rPr>
              <a:t>Subsystems</a:t>
            </a:r>
            <a:r>
              <a:rPr lang="en-US" dirty="0" smtClean="0"/>
              <a:t> into the Plant window</a:t>
            </a:r>
          </a:p>
          <a:p>
            <a:pPr marL="400050"/>
            <a:r>
              <a:rPr lang="en-US" dirty="0" smtClean="0"/>
              <a:t>Rename them 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Vehicle 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MGA</a:t>
            </a:r>
          </a:p>
          <a:p>
            <a:pPr marL="400050"/>
            <a:r>
              <a:rPr lang="en-US" dirty="0" smtClean="0"/>
              <a:t>Right click on the Vehicle subsystem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Select Rotate &amp; Flip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Flip Block Name</a:t>
            </a:r>
          </a:p>
          <a:p>
            <a:pPr marL="400050"/>
            <a:r>
              <a:rPr lang="en-US" dirty="0" smtClean="0"/>
              <a:t>Repeat for the MGA subsystem</a:t>
            </a:r>
          </a:p>
          <a:p>
            <a:pPr marL="400050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8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Vehicle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9475" y="1219200"/>
            <a:ext cx="6553649" cy="5032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55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Plant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550" y="1371600"/>
            <a:ext cx="8109099" cy="5032375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 bwMode="auto">
          <a:xfrm>
            <a:off x="4800600" y="1981200"/>
            <a:ext cx="1066800" cy="451332"/>
          </a:xfrm>
          <a:prstGeom prst="wedgeRectCallout">
            <a:avLst>
              <a:gd name="adj1" fmla="val -44305"/>
              <a:gd name="adj2" fmla="val 16801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Mechanical shaft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3543299" y="5105400"/>
            <a:ext cx="1066800" cy="451332"/>
          </a:xfrm>
          <a:prstGeom prst="wedgeRectCallout">
            <a:avLst>
              <a:gd name="adj1" fmla="val 61634"/>
              <a:gd name="adj2" fmla="val -111981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Mechanical shaft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2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r>
              <a:rPr lang="en-US" dirty="0" smtClean="0"/>
              <a:t>Let’s also color code our subsystems to make things easy to identify 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Right click on the subsystem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Format/Background Color </a:t>
            </a:r>
          </a:p>
          <a:p>
            <a:pPr marL="400050"/>
            <a:r>
              <a:rPr lang="en-US" dirty="0" smtClean="0"/>
              <a:t>Make the vehicle gray and MGA red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8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Vehicle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4647" y="1219200"/>
            <a:ext cx="6543305" cy="5032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1676400" y="2971800"/>
            <a:ext cx="1219200" cy="685800"/>
          </a:xfrm>
          <a:prstGeom prst="wedgeRectCallout">
            <a:avLst>
              <a:gd name="adj1" fmla="val -54546"/>
              <a:gd name="adj2" fmla="val -141704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Click to show hierarchical subsystems 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62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r>
              <a:rPr lang="en-US" dirty="0"/>
              <a:t>The Vehicle subsystem will </a:t>
            </a:r>
            <a:r>
              <a:rPr lang="en-US" dirty="0" smtClean="0"/>
              <a:t>mechanically </a:t>
            </a:r>
            <a:r>
              <a:rPr lang="en-US" dirty="0"/>
              <a:t>receive torque via a shaft from </a:t>
            </a:r>
            <a:r>
              <a:rPr lang="en-US" dirty="0" smtClean="0"/>
              <a:t>MGA</a:t>
            </a:r>
          </a:p>
          <a:p>
            <a:pPr marL="400050"/>
            <a:r>
              <a:rPr lang="en-US" dirty="0"/>
              <a:t>We will skip mechanical brakes and </a:t>
            </a:r>
            <a:r>
              <a:rPr lang="en-US" dirty="0" smtClean="0"/>
              <a:t>use </a:t>
            </a:r>
            <a:r>
              <a:rPr lang="en-US" dirty="0"/>
              <a:t>exclusively regenerative braking </a:t>
            </a:r>
            <a:r>
              <a:rPr lang="en-US" dirty="0" smtClean="0"/>
              <a:t>as </a:t>
            </a:r>
            <a:r>
              <a:rPr lang="en-US" dirty="0"/>
              <a:t>applied by </a:t>
            </a:r>
            <a:r>
              <a:rPr lang="en-US" dirty="0" smtClean="0"/>
              <a:t>MGA</a:t>
            </a:r>
          </a:p>
          <a:p>
            <a:pPr marL="400050"/>
            <a:r>
              <a:rPr lang="en-US" dirty="0"/>
              <a:t>The Vehicle subsystem will </a:t>
            </a:r>
            <a:r>
              <a:rPr lang="en-US" dirty="0" smtClean="0"/>
              <a:t>contain</a:t>
            </a:r>
          </a:p>
          <a:p>
            <a:pPr marL="800100" lvl="1"/>
            <a:r>
              <a:rPr lang="en-US" dirty="0" err="1" smtClean="0">
                <a:solidFill>
                  <a:srgbClr val="00B0F0"/>
                </a:solidFill>
              </a:rPr>
              <a:t>Posi-trac</a:t>
            </a:r>
            <a:r>
              <a:rPr lang="en-US" dirty="0" smtClean="0">
                <a:solidFill>
                  <a:srgbClr val="00B0F0"/>
                </a:solidFill>
              </a:rPr>
              <a:t> rear axle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Rear tires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Vehicle solver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Inertias for the driveshaft and axle half shafts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30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r>
              <a:rPr lang="en-US" dirty="0" smtClean="0"/>
              <a:t>Delete the </a:t>
            </a:r>
            <a:r>
              <a:rPr lang="en-US" dirty="0" smtClean="0">
                <a:solidFill>
                  <a:srgbClr val="FF0000"/>
                </a:solidFill>
              </a:rPr>
              <a:t>In1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Out1</a:t>
            </a:r>
            <a:r>
              <a:rPr lang="en-US" dirty="0" smtClean="0"/>
              <a:t> blocks as well as the connecting wire </a:t>
            </a:r>
          </a:p>
          <a:p>
            <a:pPr marL="400050"/>
            <a:r>
              <a:rPr lang="en-US" dirty="0" smtClean="0"/>
              <a:t>Copy the </a:t>
            </a:r>
            <a:r>
              <a:rPr lang="en-US" dirty="0" smtClean="0">
                <a:solidFill>
                  <a:srgbClr val="FF0000"/>
                </a:solidFill>
              </a:rPr>
              <a:t>In1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Out1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Bus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Terminator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Ground </a:t>
            </a:r>
            <a:r>
              <a:rPr lang="en-US" dirty="0" smtClean="0"/>
              <a:t>blocks from the Plant subsystem</a:t>
            </a:r>
          </a:p>
          <a:p>
            <a:pPr marL="400050"/>
            <a:r>
              <a:rPr lang="en-US" dirty="0" smtClean="0"/>
              <a:t>Rename Plant to Vehicle</a:t>
            </a:r>
          </a:p>
          <a:p>
            <a:pPr marL="400050"/>
            <a:r>
              <a:rPr lang="en-US" dirty="0" smtClean="0"/>
              <a:t>From</a:t>
            </a:r>
          </a:p>
          <a:p>
            <a:pPr marL="800100" lvl="1"/>
            <a:r>
              <a:rPr lang="en-US" dirty="0" err="1" smtClean="0">
                <a:solidFill>
                  <a:srgbClr val="00B0F0"/>
                </a:solidFill>
              </a:rPr>
              <a:t>Simscape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/ Utilities</a:t>
            </a:r>
          </a:p>
          <a:p>
            <a:pPr marL="400050"/>
            <a:r>
              <a:rPr lang="en-US" dirty="0" smtClean="0"/>
              <a:t>Drag in a </a:t>
            </a:r>
            <a:r>
              <a:rPr lang="en-US" dirty="0" smtClean="0">
                <a:solidFill>
                  <a:srgbClr val="FF0000"/>
                </a:solidFill>
              </a:rPr>
              <a:t>Connection</a:t>
            </a:r>
            <a:r>
              <a:rPr lang="en-US" dirty="0" smtClean="0"/>
              <a:t> Port and rename it Vehicle Mechanical Port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r>
              <a:rPr lang="en-US" dirty="0" smtClean="0"/>
              <a:t>From</a:t>
            </a:r>
          </a:p>
          <a:p>
            <a:pPr marL="800100" lvl="1"/>
            <a:r>
              <a:rPr lang="en-US" dirty="0" err="1" smtClean="0">
                <a:solidFill>
                  <a:srgbClr val="00B0F0"/>
                </a:solidFill>
              </a:rPr>
              <a:t>Simscape</a:t>
            </a:r>
            <a:r>
              <a:rPr lang="en-US" dirty="0" smtClean="0">
                <a:solidFill>
                  <a:srgbClr val="00B0F0"/>
                </a:solidFill>
              </a:rPr>
              <a:t> / Driveline / Tires &amp; Vehicles</a:t>
            </a:r>
          </a:p>
          <a:p>
            <a:pPr marL="400050"/>
            <a:r>
              <a:rPr lang="en-US" dirty="0" smtClean="0"/>
              <a:t>Drag in the </a:t>
            </a:r>
            <a:r>
              <a:rPr lang="en-US" dirty="0" smtClean="0">
                <a:solidFill>
                  <a:srgbClr val="FF0000"/>
                </a:solidFill>
              </a:rPr>
              <a:t>Vehicle Body</a:t>
            </a:r>
            <a:r>
              <a:rPr lang="en-US" dirty="0" smtClean="0"/>
              <a:t> and one </a:t>
            </a:r>
            <a:r>
              <a:rPr lang="en-US" dirty="0" smtClean="0">
                <a:solidFill>
                  <a:srgbClr val="FF0000"/>
                </a:solidFill>
              </a:rPr>
              <a:t>Tire(Magic Formula)</a:t>
            </a:r>
            <a:r>
              <a:rPr lang="en-US" dirty="0" smtClean="0"/>
              <a:t> blocks</a:t>
            </a:r>
          </a:p>
          <a:p>
            <a:pPr marL="400050"/>
            <a:r>
              <a:rPr lang="en-US" dirty="0" smtClean="0"/>
              <a:t>From</a:t>
            </a:r>
          </a:p>
          <a:p>
            <a:pPr marL="800100" lvl="1"/>
            <a:r>
              <a:rPr lang="en-US" dirty="0" err="1">
                <a:solidFill>
                  <a:srgbClr val="00B0F0"/>
                </a:solidFill>
              </a:rPr>
              <a:t>Simscape</a:t>
            </a:r>
            <a:r>
              <a:rPr lang="en-US" dirty="0">
                <a:solidFill>
                  <a:srgbClr val="00B0F0"/>
                </a:solidFill>
              </a:rPr>
              <a:t> / Driveline / </a:t>
            </a:r>
            <a:r>
              <a:rPr lang="en-US" dirty="0" smtClean="0">
                <a:solidFill>
                  <a:srgbClr val="00B0F0"/>
                </a:solidFill>
              </a:rPr>
              <a:t>Gears</a:t>
            </a:r>
          </a:p>
          <a:p>
            <a:pPr marL="400050"/>
            <a:r>
              <a:rPr lang="en-US" dirty="0" smtClean="0"/>
              <a:t>Drag </a:t>
            </a:r>
            <a:r>
              <a:rPr lang="en-US" dirty="0"/>
              <a:t>in a </a:t>
            </a:r>
            <a:r>
              <a:rPr lang="en-US" dirty="0">
                <a:solidFill>
                  <a:srgbClr val="FF0000"/>
                </a:solidFill>
              </a:rPr>
              <a:t>Simple Gear </a:t>
            </a:r>
            <a:r>
              <a:rPr lang="en-US" dirty="0"/>
              <a:t>block</a:t>
            </a:r>
          </a:p>
          <a:p>
            <a:pPr marL="800100"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4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7531" y="1219200"/>
            <a:ext cx="654513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r>
              <a:rPr lang="en-US" dirty="0" smtClean="0"/>
              <a:t>Double click on the </a:t>
            </a:r>
            <a:r>
              <a:rPr lang="en-US" dirty="0" smtClean="0">
                <a:solidFill>
                  <a:srgbClr val="FF0000"/>
                </a:solidFill>
              </a:rPr>
              <a:t>Simple Gear</a:t>
            </a:r>
          </a:p>
          <a:p>
            <a:pPr marL="400050"/>
            <a:r>
              <a:rPr lang="en-US" dirty="0" smtClean="0"/>
              <a:t>We can specify the gear ratio and relative rotational directions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Change the output shaft rotation to the same direction as input shaft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Leave the ratio as 2</a:t>
            </a:r>
            <a:endParaRPr lang="en-US" dirty="0">
              <a:solidFill>
                <a:srgbClr val="00B0F0"/>
              </a:solidFill>
            </a:endParaRPr>
          </a:p>
          <a:p>
            <a:pPr marL="800100"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8" y="4036855"/>
            <a:ext cx="4995862" cy="27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1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r>
              <a:rPr lang="en-US" dirty="0" smtClean="0"/>
              <a:t>Double click on the </a:t>
            </a:r>
            <a:r>
              <a:rPr lang="en-US" dirty="0" smtClean="0">
                <a:solidFill>
                  <a:srgbClr val="FF0000"/>
                </a:solidFill>
              </a:rPr>
              <a:t>Tire </a:t>
            </a:r>
            <a:r>
              <a:rPr lang="en-US" dirty="0" smtClean="0"/>
              <a:t>block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This block converts the applied torque to force in the x-direction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It also determined whether or not the tire slips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Keep the default values</a:t>
            </a:r>
            <a:endParaRPr lang="en-US" dirty="0">
              <a:solidFill>
                <a:srgbClr val="00B0F0"/>
              </a:solidFill>
            </a:endParaRPr>
          </a:p>
          <a:p>
            <a:pPr marL="800100"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505200"/>
            <a:ext cx="4267200" cy="31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pPr marL="400050"/>
            <a:r>
              <a:rPr lang="en-US" dirty="0" smtClean="0"/>
              <a:t>Double click on the </a:t>
            </a:r>
            <a:r>
              <a:rPr lang="en-US" dirty="0" smtClean="0">
                <a:solidFill>
                  <a:srgbClr val="FF0000"/>
                </a:solidFill>
              </a:rPr>
              <a:t>Vehicle Body </a:t>
            </a:r>
            <a:r>
              <a:rPr lang="en-US" dirty="0" smtClean="0"/>
              <a:t>block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This block solves linear momentum (with drag and pitch) from the tire force</a:t>
            </a:r>
          </a:p>
          <a:p>
            <a:pPr marL="800100" lvl="1"/>
            <a:r>
              <a:rPr lang="en-US" dirty="0" smtClean="0">
                <a:solidFill>
                  <a:srgbClr val="00B0F0"/>
                </a:solidFill>
              </a:rPr>
              <a:t>Keep the default values</a:t>
            </a:r>
            <a:endParaRPr lang="en-US" dirty="0">
              <a:solidFill>
                <a:srgbClr val="00B0F0"/>
              </a:solidFill>
            </a:endParaRPr>
          </a:p>
          <a:p>
            <a:pPr marL="800100"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3057429"/>
            <a:ext cx="4229100" cy="37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5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032375"/>
          </a:xfrm>
        </p:spPr>
        <p:txBody>
          <a:bodyPr/>
          <a:lstStyle/>
          <a:p>
            <a:r>
              <a:rPr lang="en-US" dirty="0" smtClean="0"/>
              <a:t>Connect </a:t>
            </a:r>
            <a:r>
              <a:rPr lang="en-US" dirty="0"/>
              <a:t>the Vehicle Mechanical Port </a:t>
            </a:r>
            <a:r>
              <a:rPr lang="en-US" dirty="0" smtClean="0"/>
              <a:t>to the </a:t>
            </a:r>
            <a:r>
              <a:rPr lang="en-US" dirty="0"/>
              <a:t>Base side of the </a:t>
            </a:r>
            <a:r>
              <a:rPr lang="en-US" dirty="0">
                <a:solidFill>
                  <a:srgbClr val="FF0000"/>
                </a:solidFill>
              </a:rPr>
              <a:t>Simple </a:t>
            </a:r>
            <a:r>
              <a:rPr lang="en-US" dirty="0" smtClean="0">
                <a:solidFill>
                  <a:srgbClr val="FF0000"/>
                </a:solidFill>
              </a:rPr>
              <a:t>Gear</a:t>
            </a:r>
          </a:p>
          <a:p>
            <a:r>
              <a:rPr lang="en-US" dirty="0"/>
              <a:t>Connect the Follower side of the </a:t>
            </a:r>
            <a:r>
              <a:rPr lang="en-US" dirty="0" smtClean="0">
                <a:solidFill>
                  <a:srgbClr val="FF0000"/>
                </a:solidFill>
              </a:rPr>
              <a:t>Simple </a:t>
            </a:r>
            <a:r>
              <a:rPr lang="en-US" dirty="0">
                <a:solidFill>
                  <a:srgbClr val="FF0000"/>
                </a:solidFill>
              </a:rPr>
              <a:t>Gear </a:t>
            </a:r>
            <a:r>
              <a:rPr lang="en-US" dirty="0"/>
              <a:t>to the </a:t>
            </a:r>
            <a:r>
              <a:rPr lang="en-US" dirty="0" smtClean="0"/>
              <a:t>A </a:t>
            </a:r>
            <a:r>
              <a:rPr lang="en-US" dirty="0" smtClean="0"/>
              <a:t>port </a:t>
            </a:r>
            <a:r>
              <a:rPr lang="en-US" dirty="0"/>
              <a:t>on the </a:t>
            </a:r>
            <a:r>
              <a:rPr lang="en-US" dirty="0" smtClean="0">
                <a:solidFill>
                  <a:srgbClr val="FF0000"/>
                </a:solidFill>
              </a:rPr>
              <a:t>Tire</a:t>
            </a:r>
            <a:endParaRPr lang="en-US" dirty="0">
              <a:solidFill>
                <a:srgbClr val="FF0000"/>
              </a:solidFill>
            </a:endParaRPr>
          </a:p>
          <a:p>
            <a:pPr marL="400050"/>
            <a:r>
              <a:rPr lang="en-US" dirty="0"/>
              <a:t>We now have a model of the driveshaft</a:t>
            </a:r>
            <a:r>
              <a:rPr lang="en-US" dirty="0" smtClean="0"/>
              <a:t>, </a:t>
            </a:r>
            <a:r>
              <a:rPr lang="en-US" dirty="0"/>
              <a:t>rear differential, and </a:t>
            </a:r>
            <a:r>
              <a:rPr lang="en-US" dirty="0" smtClean="0"/>
              <a:t>axle shaft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6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Plant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550" y="1371600"/>
            <a:ext cx="8109099" cy="50323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095499" y="5867400"/>
            <a:ext cx="2514600" cy="3048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Electrical Connections</a:t>
            </a:r>
          </a:p>
        </p:txBody>
      </p:sp>
      <p:sp>
        <p:nvSpPr>
          <p:cNvPr id="3" name="Right Arrow 2"/>
          <p:cNvSpPr/>
          <p:nvPr/>
        </p:nvSpPr>
        <p:spPr bwMode="auto">
          <a:xfrm rot="-2700000">
            <a:off x="2022826" y="4836785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-2700000">
            <a:off x="1769330" y="2943143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-2700000">
            <a:off x="1759911" y="3668260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3500000">
            <a:off x="2403826" y="4000172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3500000">
            <a:off x="5375627" y="3978271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3500000">
            <a:off x="5299427" y="4578519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3500000">
            <a:off x="4651002" y="2855585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8447" y="1219200"/>
            <a:ext cx="6543305" cy="503237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auto">
          <a:xfrm>
            <a:off x="3200400" y="2438400"/>
            <a:ext cx="990600" cy="304800"/>
          </a:xfrm>
          <a:prstGeom prst="wedgeRectCallout">
            <a:avLst>
              <a:gd name="adj1" fmla="val 40013"/>
              <a:gd name="adj2" fmla="val 143662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Driveshaft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3695700" y="3539172"/>
            <a:ext cx="990600" cy="304800"/>
          </a:xfrm>
          <a:prstGeom prst="wedgeRectCallout">
            <a:avLst>
              <a:gd name="adj1" fmla="val 37762"/>
              <a:gd name="adj2" fmla="val -11975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Rear Diff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5029200" y="3539172"/>
            <a:ext cx="990600" cy="304800"/>
          </a:xfrm>
          <a:prstGeom prst="wedgeRectCallout">
            <a:avLst>
              <a:gd name="adj1" fmla="val -59161"/>
              <a:gd name="adj2" fmla="val -22100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Rear Axle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7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410200"/>
          </a:xfrm>
        </p:spPr>
        <p:txBody>
          <a:bodyPr/>
          <a:lstStyle/>
          <a:p>
            <a:r>
              <a:rPr lang="en-US" dirty="0"/>
              <a:t>Note the difference in between </a:t>
            </a:r>
            <a:r>
              <a:rPr lang="en-US" dirty="0" smtClean="0"/>
              <a:t>the Driveline </a:t>
            </a:r>
            <a:r>
              <a:rPr lang="en-US" dirty="0"/>
              <a:t>connection ports and </a:t>
            </a:r>
            <a:r>
              <a:rPr lang="en-US" dirty="0" smtClean="0"/>
              <a:t>the </a:t>
            </a:r>
            <a:r>
              <a:rPr lang="en-US" dirty="0"/>
              <a:t>Simulink connection </a:t>
            </a:r>
            <a:r>
              <a:rPr lang="en-US" dirty="0" smtClean="0"/>
              <a:t>ports</a:t>
            </a:r>
          </a:p>
          <a:p>
            <a:r>
              <a:rPr lang="en-US" dirty="0"/>
              <a:t>They will not connect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Driveline blocks are used to solve the Conservation of Angular Momentum principle during each time step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410200"/>
          </a:xfrm>
        </p:spPr>
        <p:txBody>
          <a:bodyPr/>
          <a:lstStyle/>
          <a:p>
            <a:r>
              <a:rPr lang="en-US" sz="2000" dirty="0"/>
              <a:t>Every shaft must have a mass moment </a:t>
            </a:r>
            <a:r>
              <a:rPr lang="en-US" sz="2000" dirty="0" smtClean="0"/>
              <a:t>of inertia</a:t>
            </a:r>
          </a:p>
          <a:p>
            <a:r>
              <a:rPr lang="en-US" sz="2000" dirty="0"/>
              <a:t>Also, a special solver must be </a:t>
            </a:r>
            <a:r>
              <a:rPr lang="en-US" sz="2000" dirty="0" smtClean="0"/>
              <a:t>used</a:t>
            </a:r>
          </a:p>
          <a:p>
            <a:r>
              <a:rPr lang="en-US" sz="2000" dirty="0" smtClean="0"/>
              <a:t>From</a:t>
            </a:r>
          </a:p>
          <a:p>
            <a:pPr lvl="1"/>
            <a:r>
              <a:rPr lang="en-US" sz="2000" dirty="0" err="1">
                <a:solidFill>
                  <a:srgbClr val="00B0F0"/>
                </a:solidFill>
              </a:rPr>
              <a:t>Simscape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/ Foundation Library / Mechanical / Rotational Elements</a:t>
            </a:r>
          </a:p>
          <a:p>
            <a:r>
              <a:rPr lang="en-US" sz="2000" dirty="0" smtClean="0"/>
              <a:t>Drag in two </a:t>
            </a:r>
            <a:r>
              <a:rPr lang="en-US" sz="2000" dirty="0" smtClean="0">
                <a:solidFill>
                  <a:srgbClr val="FF0000"/>
                </a:solidFill>
              </a:rPr>
              <a:t>Inertia </a:t>
            </a:r>
            <a:r>
              <a:rPr lang="en-US" sz="2000" dirty="0" smtClean="0"/>
              <a:t>blocks</a:t>
            </a:r>
          </a:p>
          <a:p>
            <a:r>
              <a:rPr lang="en-US" sz="2000" dirty="0" smtClean="0"/>
              <a:t>From</a:t>
            </a:r>
          </a:p>
          <a:p>
            <a:pPr lvl="1"/>
            <a:r>
              <a:rPr lang="en-US" sz="2000" dirty="0" err="1" smtClean="0">
                <a:solidFill>
                  <a:srgbClr val="00B0F0"/>
                </a:solidFill>
              </a:rPr>
              <a:t>Simscape</a:t>
            </a:r>
            <a:r>
              <a:rPr lang="en-US" sz="2000" dirty="0" smtClean="0">
                <a:solidFill>
                  <a:srgbClr val="00B0F0"/>
                </a:solidFill>
              </a:rPr>
              <a:t> / Utilities</a:t>
            </a:r>
          </a:p>
          <a:p>
            <a:r>
              <a:rPr lang="en-US" sz="2000" dirty="0" smtClean="0"/>
              <a:t>Drag in a </a:t>
            </a:r>
            <a:r>
              <a:rPr lang="en-US" sz="2000" dirty="0" smtClean="0">
                <a:solidFill>
                  <a:srgbClr val="FF0000"/>
                </a:solidFill>
              </a:rPr>
              <a:t>Solver Configuration </a:t>
            </a:r>
            <a:r>
              <a:rPr lang="en-US" sz="2000" dirty="0" smtClean="0"/>
              <a:t>block 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3714" y="1219200"/>
            <a:ext cx="657277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9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" y="1242060"/>
            <a:ext cx="8610600" cy="5410200"/>
          </a:xfrm>
        </p:spPr>
        <p:txBody>
          <a:bodyPr/>
          <a:lstStyle/>
          <a:p>
            <a:r>
              <a:rPr lang="en-US" sz="2400" dirty="0"/>
              <a:t>Connect </a:t>
            </a:r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FF0000"/>
                </a:solidFill>
              </a:rPr>
              <a:t>Inertias </a:t>
            </a:r>
            <a:r>
              <a:rPr lang="en-US" sz="2400" dirty="0"/>
              <a:t>to the driveshaft </a:t>
            </a:r>
            <a:r>
              <a:rPr lang="en-US" sz="2400" dirty="0" smtClean="0"/>
              <a:t>and rear axle and Rename them: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Driveshaft Inertia (kg m^2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Driver </a:t>
            </a:r>
            <a:r>
              <a:rPr lang="en-US" sz="2400" dirty="0" err="1" smtClean="0">
                <a:solidFill>
                  <a:srgbClr val="00B0F0"/>
                </a:solidFill>
              </a:rPr>
              <a:t>Halfshaft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Inertia (kg m^2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sz="2400" dirty="0" smtClean="0"/>
              <a:t>Connect the </a:t>
            </a:r>
            <a:r>
              <a:rPr lang="en-US" sz="2400" dirty="0" smtClean="0">
                <a:solidFill>
                  <a:srgbClr val="FF0000"/>
                </a:solidFill>
              </a:rPr>
              <a:t>Solver Configuration </a:t>
            </a:r>
            <a:r>
              <a:rPr lang="en-US" sz="2400" dirty="0" smtClean="0"/>
              <a:t>to the driveshaft </a:t>
            </a:r>
          </a:p>
          <a:p>
            <a:r>
              <a:rPr lang="en-US" sz="2400" dirty="0" smtClean="0"/>
              <a:t>Hide its name</a:t>
            </a:r>
          </a:p>
          <a:p>
            <a:r>
              <a:rPr lang="en-US" sz="2400" dirty="0" smtClean="0"/>
              <a:t>Rename the Tire to Driver Tire</a:t>
            </a:r>
          </a:p>
          <a:p>
            <a:r>
              <a:rPr lang="en-US" sz="2400" dirty="0" smtClean="0"/>
              <a:t>Rename the Simple Gear to Rear Diff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4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403" y="1219200"/>
            <a:ext cx="653539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" y="1242060"/>
            <a:ext cx="8610600" cy="5410200"/>
          </a:xfrm>
        </p:spPr>
        <p:txBody>
          <a:bodyPr/>
          <a:lstStyle/>
          <a:p>
            <a:r>
              <a:rPr lang="en-US" sz="2400" dirty="0" smtClean="0"/>
              <a:t>Rename and save you your model as Series_Hybrid_le2_b</a:t>
            </a:r>
            <a:endParaRPr lang="en-US" sz="2400" dirty="0"/>
          </a:p>
          <a:p>
            <a:r>
              <a:rPr lang="en-US" sz="2400" dirty="0" smtClean="0"/>
              <a:t>Now we can connect the H port of the </a:t>
            </a:r>
            <a:r>
              <a:rPr lang="en-US" sz="2400" dirty="0" smtClean="0">
                <a:solidFill>
                  <a:srgbClr val="FF0000"/>
                </a:solidFill>
              </a:rPr>
              <a:t>Drive Tire </a:t>
            </a:r>
            <a:r>
              <a:rPr lang="en-US" sz="2400" dirty="0" smtClean="0"/>
              <a:t>block to the H port of the </a:t>
            </a:r>
            <a:r>
              <a:rPr lang="en-US" sz="2400" dirty="0" smtClean="0">
                <a:solidFill>
                  <a:srgbClr val="FF0000"/>
                </a:solidFill>
              </a:rPr>
              <a:t>Vehicle Body </a:t>
            </a:r>
            <a:r>
              <a:rPr lang="en-US" sz="2400" dirty="0" smtClean="0"/>
              <a:t>block</a:t>
            </a:r>
          </a:p>
          <a:p>
            <a:r>
              <a:rPr lang="en-US" sz="2400" dirty="0" smtClean="0"/>
              <a:t>From </a:t>
            </a:r>
          </a:p>
          <a:p>
            <a:pPr lvl="1"/>
            <a:r>
              <a:rPr lang="en-US" sz="2400" dirty="0" err="1">
                <a:solidFill>
                  <a:srgbClr val="00B0F0"/>
                </a:solidFill>
              </a:rPr>
              <a:t>Simscape</a:t>
            </a:r>
            <a:r>
              <a:rPr lang="en-US" sz="2400" dirty="0">
                <a:solidFill>
                  <a:srgbClr val="00B0F0"/>
                </a:solidFill>
              </a:rPr>
              <a:t> / Utilities </a:t>
            </a:r>
            <a:endParaRPr lang="en-US" sz="2200" dirty="0" smtClean="0"/>
          </a:p>
          <a:p>
            <a:r>
              <a:rPr lang="en-US" sz="2400" dirty="0" smtClean="0"/>
              <a:t>Drag in two </a:t>
            </a:r>
            <a:r>
              <a:rPr lang="en-US" sz="2400" dirty="0" smtClean="0">
                <a:solidFill>
                  <a:srgbClr val="FF0000"/>
                </a:solidFill>
              </a:rPr>
              <a:t>Simulink-PS Converter </a:t>
            </a:r>
            <a:r>
              <a:rPr lang="en-US" sz="2400" dirty="0" smtClean="0"/>
              <a:t>blocks</a:t>
            </a:r>
          </a:p>
          <a:p>
            <a:r>
              <a:rPr lang="en-US" sz="2400" dirty="0" smtClean="0"/>
              <a:t>These blocks transfer Simulink signals to physical signals</a:t>
            </a:r>
          </a:p>
          <a:p>
            <a:r>
              <a:rPr lang="en-US" sz="2400" dirty="0" smtClean="0"/>
              <a:t>Drag in two</a:t>
            </a:r>
            <a:r>
              <a:rPr lang="en-US" sz="2400" dirty="0" smtClean="0">
                <a:solidFill>
                  <a:srgbClr val="FF0000"/>
                </a:solidFill>
              </a:rPr>
              <a:t> Ground </a:t>
            </a:r>
            <a:r>
              <a:rPr lang="en-US" sz="2400" dirty="0" smtClean="0"/>
              <a:t>blocks</a:t>
            </a:r>
          </a:p>
          <a:p>
            <a:r>
              <a:rPr lang="en-US" sz="2400" dirty="0" smtClean="0"/>
              <a:t>Hide their names</a:t>
            </a:r>
          </a:p>
          <a:p>
            <a:r>
              <a:rPr lang="en-US" sz="2400" dirty="0" smtClean="0"/>
              <a:t>Connect the </a:t>
            </a:r>
            <a:r>
              <a:rPr lang="en-US" sz="2400" dirty="0" smtClean="0">
                <a:solidFill>
                  <a:srgbClr val="FF0000"/>
                </a:solidFill>
              </a:rPr>
              <a:t>Ground </a:t>
            </a:r>
            <a:r>
              <a:rPr lang="en-US" sz="2400" dirty="0" smtClean="0"/>
              <a:t>blocks to the </a:t>
            </a:r>
            <a:r>
              <a:rPr lang="en-US" sz="2400" dirty="0">
                <a:solidFill>
                  <a:srgbClr val="FF0000"/>
                </a:solidFill>
              </a:rPr>
              <a:t>Simulink-PS </a:t>
            </a:r>
            <a:r>
              <a:rPr lang="en-US" sz="2400" dirty="0" smtClean="0">
                <a:solidFill>
                  <a:srgbClr val="FF0000"/>
                </a:solidFill>
              </a:rPr>
              <a:t>Converters</a:t>
            </a:r>
          </a:p>
          <a:p>
            <a:r>
              <a:rPr lang="en-US" sz="2400" dirty="0" smtClean="0"/>
              <a:t>Connect the </a:t>
            </a:r>
            <a:r>
              <a:rPr lang="en-US" sz="2400" dirty="0">
                <a:solidFill>
                  <a:srgbClr val="FF0000"/>
                </a:solidFill>
              </a:rPr>
              <a:t>Simulink-PS </a:t>
            </a:r>
            <a:r>
              <a:rPr lang="en-US" sz="2400" dirty="0" smtClean="0">
                <a:solidFill>
                  <a:srgbClr val="FF0000"/>
                </a:solidFill>
              </a:rPr>
              <a:t>Converters </a:t>
            </a:r>
            <a:r>
              <a:rPr lang="en-US" sz="2400" dirty="0" smtClean="0"/>
              <a:t>to the beta and W ports of the </a:t>
            </a:r>
            <a:r>
              <a:rPr lang="en-US" sz="2400" dirty="0" smtClean="0">
                <a:solidFill>
                  <a:srgbClr val="FF0000"/>
                </a:solidFill>
              </a:rPr>
              <a:t>Vehicle Body </a:t>
            </a:r>
            <a:r>
              <a:rPr lang="en-US" sz="2400" dirty="0" smtClean="0"/>
              <a:t>block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9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2687" y="1219200"/>
            <a:ext cx="701482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NR port of the </a:t>
            </a:r>
            <a:r>
              <a:rPr lang="en-US" dirty="0" smtClean="0">
                <a:solidFill>
                  <a:srgbClr val="FF0000"/>
                </a:solidFill>
              </a:rPr>
              <a:t>Vehicle Body </a:t>
            </a:r>
            <a:r>
              <a:rPr lang="en-US" dirty="0" smtClean="0"/>
              <a:t>block is a physical signal reporting the normal force applied on the rear wheels</a:t>
            </a:r>
          </a:p>
          <a:p>
            <a:r>
              <a:rPr lang="en-US" dirty="0" smtClean="0"/>
              <a:t>Connect the NR port of the </a:t>
            </a:r>
            <a:r>
              <a:rPr lang="en-US" dirty="0" smtClean="0">
                <a:solidFill>
                  <a:srgbClr val="FF0000"/>
                </a:solidFill>
              </a:rPr>
              <a:t>Vehicle Body </a:t>
            </a:r>
            <a:r>
              <a:rPr lang="en-US" dirty="0" smtClean="0"/>
              <a:t>block to the N port of the </a:t>
            </a:r>
            <a:r>
              <a:rPr lang="en-US" dirty="0" smtClean="0">
                <a:solidFill>
                  <a:srgbClr val="FF0000"/>
                </a:solidFill>
              </a:rPr>
              <a:t>Driver Tire </a:t>
            </a:r>
            <a:r>
              <a:rPr lang="en-US" dirty="0" smtClean="0"/>
              <a:t>block</a:t>
            </a:r>
          </a:p>
          <a:p>
            <a:r>
              <a:rPr lang="en-US" dirty="0" smtClean="0"/>
              <a:t>Rearrange the block and wire to make model look good</a:t>
            </a:r>
          </a:p>
          <a:p>
            <a:r>
              <a:rPr lang="en-US" dirty="0" smtClean="0"/>
              <a:t>S port of the Drive Tire block is a physical signal reporting tire slip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1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0487" y="1219200"/>
            <a:ext cx="703922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Plant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550" y="1371600"/>
            <a:ext cx="8109099" cy="50323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105260" y="5979158"/>
            <a:ext cx="3039705" cy="3048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Network Connections - CAN</a:t>
            </a:r>
          </a:p>
        </p:txBody>
      </p:sp>
      <p:sp>
        <p:nvSpPr>
          <p:cNvPr id="3" name="Right Arrow 2"/>
          <p:cNvSpPr/>
          <p:nvPr/>
        </p:nvSpPr>
        <p:spPr bwMode="auto">
          <a:xfrm rot="-2700000">
            <a:off x="2704410" y="5667610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-2700000">
            <a:off x="1808804" y="2650558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-2700000">
            <a:off x="4994626" y="2703773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3500000">
            <a:off x="5767996" y="5828007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3500000">
            <a:off x="7654619" y="2943143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3500000">
            <a:off x="8180448" y="4684385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3500000">
            <a:off x="5147027" y="4458287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-2700000">
            <a:off x="1808803" y="3468971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-2700000">
            <a:off x="1774555" y="4458287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500000">
            <a:off x="5350998" y="3566542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8100000">
            <a:off x="5876826" y="3303628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8100000">
            <a:off x="5594689" y="4143620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8100000">
            <a:off x="4621199" y="2212258"/>
            <a:ext cx="442575" cy="30105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5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86400"/>
          </a:xfrm>
        </p:spPr>
        <p:txBody>
          <a:bodyPr/>
          <a:lstStyle/>
          <a:p>
            <a:r>
              <a:rPr lang="en-US" sz="2000" dirty="0" smtClean="0"/>
              <a:t>S port of the </a:t>
            </a:r>
            <a:r>
              <a:rPr lang="en-US" sz="2000" dirty="0" smtClean="0">
                <a:solidFill>
                  <a:srgbClr val="FF0000"/>
                </a:solidFill>
              </a:rPr>
              <a:t>Drive Tire </a:t>
            </a:r>
            <a:r>
              <a:rPr lang="en-US" sz="2000" dirty="0" smtClean="0"/>
              <a:t>block is a physical signal reporting tire slip</a:t>
            </a:r>
          </a:p>
          <a:p>
            <a:r>
              <a:rPr lang="en-US" sz="2000" dirty="0" smtClean="0"/>
              <a:t>NF port of the </a:t>
            </a:r>
            <a:r>
              <a:rPr lang="en-US" sz="2000" dirty="0" smtClean="0">
                <a:solidFill>
                  <a:srgbClr val="FF0000"/>
                </a:solidFill>
              </a:rPr>
              <a:t>Vehicle Body </a:t>
            </a:r>
            <a:r>
              <a:rPr lang="en-US" sz="2000" dirty="0" smtClean="0"/>
              <a:t>block reports the normal load on the front tires</a:t>
            </a:r>
          </a:p>
          <a:p>
            <a:r>
              <a:rPr lang="en-US" sz="2000" dirty="0" smtClean="0"/>
              <a:t>We are not interested in tire slip or the normal force on the front tire (this is a rear wheel vehicle) </a:t>
            </a:r>
          </a:p>
          <a:p>
            <a:r>
              <a:rPr lang="en-US" sz="2000" dirty="0" smtClean="0"/>
              <a:t>From </a:t>
            </a:r>
          </a:p>
          <a:p>
            <a:pPr lvl="1"/>
            <a:r>
              <a:rPr lang="en-US" sz="2000" dirty="0" err="1" smtClean="0">
                <a:solidFill>
                  <a:srgbClr val="00B0F0"/>
                </a:solidFill>
              </a:rPr>
              <a:t>Simscape</a:t>
            </a:r>
            <a:r>
              <a:rPr lang="en-US" sz="2000" dirty="0" smtClean="0">
                <a:solidFill>
                  <a:srgbClr val="00B0F0"/>
                </a:solidFill>
              </a:rPr>
              <a:t> / Utilities </a:t>
            </a:r>
          </a:p>
          <a:p>
            <a:r>
              <a:rPr lang="en-US" sz="2000" dirty="0" smtClean="0"/>
              <a:t>Grab two </a:t>
            </a:r>
            <a:r>
              <a:rPr lang="en-US" sz="2000" dirty="0" smtClean="0">
                <a:solidFill>
                  <a:srgbClr val="FF0000"/>
                </a:solidFill>
              </a:rPr>
              <a:t>PS-Simulink Converter</a:t>
            </a:r>
            <a:r>
              <a:rPr lang="en-US" sz="2000" dirty="0" smtClean="0"/>
              <a:t> blocks (opposite of </a:t>
            </a:r>
            <a:r>
              <a:rPr lang="en-US" sz="2000" dirty="0">
                <a:solidFill>
                  <a:srgbClr val="FF0000"/>
                </a:solidFill>
              </a:rPr>
              <a:t>Simulink-PS </a:t>
            </a:r>
            <a:r>
              <a:rPr lang="en-US" sz="2000" dirty="0" smtClean="0">
                <a:solidFill>
                  <a:srgbClr val="FF0000"/>
                </a:solidFill>
              </a:rPr>
              <a:t>Converter)</a:t>
            </a:r>
            <a:endParaRPr lang="en-US" sz="2000" dirty="0" smtClean="0"/>
          </a:p>
          <a:p>
            <a:r>
              <a:rPr lang="en-US" sz="2000" dirty="0" smtClean="0"/>
              <a:t>Grab two </a:t>
            </a:r>
            <a:r>
              <a:rPr lang="en-US" sz="2000" dirty="0" smtClean="0">
                <a:solidFill>
                  <a:srgbClr val="FF0000"/>
                </a:solidFill>
              </a:rPr>
              <a:t>Terminator</a:t>
            </a:r>
            <a:r>
              <a:rPr lang="en-US" sz="2000" dirty="0" smtClean="0"/>
              <a:t> blocks</a:t>
            </a:r>
          </a:p>
          <a:p>
            <a:r>
              <a:rPr lang="en-US" sz="2000" dirty="0" smtClean="0"/>
              <a:t>Hide name of </a:t>
            </a:r>
            <a:r>
              <a:rPr lang="en-US" sz="2000" dirty="0">
                <a:solidFill>
                  <a:srgbClr val="FF0000"/>
                </a:solidFill>
              </a:rPr>
              <a:t>PS-Simulink </a:t>
            </a:r>
            <a:r>
              <a:rPr lang="en-US" sz="2000" dirty="0" smtClean="0">
                <a:solidFill>
                  <a:srgbClr val="FF0000"/>
                </a:solidFill>
              </a:rPr>
              <a:t>Converter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FF0000"/>
                </a:solidFill>
              </a:rPr>
              <a:t>Terminator</a:t>
            </a:r>
            <a:r>
              <a:rPr lang="en-US" sz="2000" dirty="0" smtClean="0"/>
              <a:t> both blocks</a:t>
            </a:r>
          </a:p>
          <a:p>
            <a:r>
              <a:rPr lang="en-US" sz="2000" dirty="0" smtClean="0"/>
              <a:t>Connect the </a:t>
            </a:r>
            <a:r>
              <a:rPr lang="en-US" sz="2000" dirty="0">
                <a:solidFill>
                  <a:srgbClr val="FF0000"/>
                </a:solidFill>
              </a:rPr>
              <a:t>PS-Simulink Converter</a:t>
            </a:r>
            <a:r>
              <a:rPr lang="en-US" sz="2000" dirty="0"/>
              <a:t> </a:t>
            </a:r>
            <a:r>
              <a:rPr lang="en-US" sz="2000" dirty="0" smtClean="0"/>
              <a:t>blocks to the </a:t>
            </a:r>
            <a:r>
              <a:rPr lang="en-US" sz="2000" dirty="0" smtClean="0">
                <a:solidFill>
                  <a:srgbClr val="FF0000"/>
                </a:solidFill>
              </a:rPr>
              <a:t>Terminators </a:t>
            </a:r>
          </a:p>
          <a:p>
            <a:r>
              <a:rPr lang="en-US" sz="2000" dirty="0" smtClean="0"/>
              <a:t>Connect the S port of the Drive Tire block and NF port of the Vehicle Body block to the </a:t>
            </a:r>
            <a:r>
              <a:rPr lang="en-US" sz="2000" dirty="0">
                <a:solidFill>
                  <a:srgbClr val="FF0000"/>
                </a:solidFill>
              </a:rPr>
              <a:t>PS-Simulink Converter</a:t>
            </a:r>
            <a:r>
              <a:rPr lang="en-US" sz="2000" dirty="0"/>
              <a:t> blocks </a:t>
            </a:r>
            <a:endParaRPr lang="en-US" sz="2000" dirty="0" smtClean="0"/>
          </a:p>
          <a:p>
            <a:r>
              <a:rPr lang="en-US" sz="2000" dirty="0" smtClean="0"/>
              <a:t>Rearrange the block to make the model look good and compact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5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preferred for the wires not to cross as much as possible. You should place your blocks in position to avoid the wire crossing as much as possible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6216" y="1219200"/>
            <a:ext cx="704776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257800"/>
          </a:xfrm>
        </p:spPr>
        <p:txBody>
          <a:bodyPr/>
          <a:lstStyle/>
          <a:p>
            <a:r>
              <a:rPr lang="en-US" dirty="0" smtClean="0"/>
              <a:t>We need to send the vehicle velocity signal (from the V port of the </a:t>
            </a:r>
            <a:r>
              <a:rPr lang="en-US" dirty="0" smtClean="0">
                <a:solidFill>
                  <a:srgbClr val="FF0000"/>
                </a:solidFill>
              </a:rPr>
              <a:t>Vehicle Body </a:t>
            </a:r>
            <a:r>
              <a:rPr lang="en-US" dirty="0" smtClean="0"/>
              <a:t>block) to other parts of the model</a:t>
            </a:r>
          </a:p>
          <a:p>
            <a:r>
              <a:rPr lang="en-US" dirty="0" smtClean="0"/>
              <a:t>Grab a </a:t>
            </a:r>
            <a:r>
              <a:rPr lang="en-US" dirty="0">
                <a:solidFill>
                  <a:srgbClr val="FF0000"/>
                </a:solidFill>
              </a:rPr>
              <a:t>PS-Simulink Converter</a:t>
            </a:r>
            <a:r>
              <a:rPr lang="en-US" dirty="0"/>
              <a:t> </a:t>
            </a:r>
            <a:r>
              <a:rPr lang="en-US" dirty="0" smtClean="0"/>
              <a:t>block and connect the V port of the </a:t>
            </a:r>
            <a:r>
              <a:rPr lang="en-US" dirty="0" smtClean="0">
                <a:solidFill>
                  <a:srgbClr val="FF0000"/>
                </a:solidFill>
              </a:rPr>
              <a:t>Vehicle Body </a:t>
            </a:r>
            <a:r>
              <a:rPr lang="en-US" dirty="0" smtClean="0"/>
              <a:t>block to the </a:t>
            </a:r>
            <a:r>
              <a:rPr lang="en-US" dirty="0">
                <a:solidFill>
                  <a:srgbClr val="FF0000"/>
                </a:solidFill>
              </a:rPr>
              <a:t>PS-Simulink Converter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From</a:t>
            </a:r>
          </a:p>
          <a:p>
            <a:pPr lvl="1"/>
            <a:r>
              <a:rPr lang="en-US" sz="2800" dirty="0" smtClean="0">
                <a:solidFill>
                  <a:srgbClr val="00B0F0"/>
                </a:solidFill>
              </a:rPr>
              <a:t>Simulink / Signal Routing</a:t>
            </a:r>
          </a:p>
          <a:p>
            <a:r>
              <a:rPr lang="en-US" dirty="0" smtClean="0"/>
              <a:t>Grab a </a:t>
            </a:r>
            <a:r>
              <a:rPr lang="en-US" dirty="0" err="1" smtClean="0">
                <a:solidFill>
                  <a:srgbClr val="FF0000"/>
                </a:solidFill>
              </a:rPr>
              <a:t>Goto</a:t>
            </a:r>
            <a:r>
              <a:rPr lang="en-US" dirty="0" smtClean="0"/>
              <a:t> block </a:t>
            </a:r>
          </a:p>
          <a:p>
            <a:r>
              <a:rPr lang="en-US" dirty="0" smtClean="0"/>
              <a:t>Connect the </a:t>
            </a:r>
            <a:r>
              <a:rPr lang="en-US" dirty="0">
                <a:solidFill>
                  <a:srgbClr val="FF0000"/>
                </a:solidFill>
              </a:rPr>
              <a:t>PS-Simulink Converter</a:t>
            </a:r>
            <a:r>
              <a:rPr lang="en-US" dirty="0"/>
              <a:t> </a:t>
            </a:r>
            <a:r>
              <a:rPr lang="en-US" dirty="0" smtClean="0"/>
              <a:t>to the </a:t>
            </a:r>
            <a:r>
              <a:rPr lang="en-US" dirty="0" err="1" smtClean="0">
                <a:solidFill>
                  <a:srgbClr val="FF0000"/>
                </a:solidFill>
              </a:rPr>
              <a:t>Goto</a:t>
            </a:r>
            <a:r>
              <a:rPr lang="en-US" dirty="0" smtClean="0"/>
              <a:t> block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257800"/>
          </a:xfrm>
        </p:spPr>
        <p:txBody>
          <a:bodyPr/>
          <a:lstStyle/>
          <a:p>
            <a:r>
              <a:rPr lang="en-US" sz="2400" dirty="0" smtClean="0"/>
              <a:t>Double click on the </a:t>
            </a:r>
            <a:r>
              <a:rPr lang="en-US" sz="2400" dirty="0" err="1" smtClean="0">
                <a:solidFill>
                  <a:srgbClr val="FF0000"/>
                </a:solidFill>
              </a:rPr>
              <a:t>Goto</a:t>
            </a:r>
            <a:r>
              <a:rPr lang="en-US" sz="2400" dirty="0" smtClean="0"/>
              <a:t> block </a:t>
            </a:r>
            <a:r>
              <a:rPr lang="en-US" sz="2400" dirty="0"/>
              <a:t>and change </a:t>
            </a:r>
            <a:r>
              <a:rPr lang="en-US" sz="2400" dirty="0" smtClean="0"/>
              <a:t>the </a:t>
            </a:r>
            <a:r>
              <a:rPr lang="en-US" sz="2400" dirty="0"/>
              <a:t>tag to </a:t>
            </a:r>
            <a:r>
              <a:rPr lang="en-US" sz="2400" dirty="0" err="1" smtClean="0"/>
              <a:t>Vehicle_Speed_ms</a:t>
            </a:r>
            <a:endParaRPr lang="en-US" sz="2400" dirty="0" smtClean="0"/>
          </a:p>
          <a:p>
            <a:r>
              <a:rPr lang="en-US" sz="2400" dirty="0" smtClean="0"/>
              <a:t>Make sure the visibility is set to local</a:t>
            </a:r>
          </a:p>
          <a:p>
            <a:r>
              <a:rPr lang="en-US" sz="2400" dirty="0" smtClean="0"/>
              <a:t>Click OK</a:t>
            </a:r>
          </a:p>
          <a:p>
            <a:r>
              <a:rPr lang="en-US" sz="2400" dirty="0" smtClean="0"/>
              <a:t>Drag the sides of the </a:t>
            </a:r>
            <a:r>
              <a:rPr lang="en-US" sz="2400" dirty="0" err="1" smtClean="0">
                <a:solidFill>
                  <a:srgbClr val="FF0000"/>
                </a:solidFill>
              </a:rPr>
              <a:t>Goto</a:t>
            </a:r>
            <a:r>
              <a:rPr lang="en-US" sz="2400" dirty="0" smtClean="0"/>
              <a:t> block to make the name visible</a:t>
            </a:r>
          </a:p>
          <a:p>
            <a:r>
              <a:rPr lang="en-US" sz="2400" dirty="0" smtClean="0"/>
              <a:t>Hide the name of </a:t>
            </a:r>
            <a:r>
              <a:rPr lang="en-US" sz="2400" dirty="0" err="1" smtClean="0">
                <a:solidFill>
                  <a:srgbClr val="FF0000"/>
                </a:solidFill>
              </a:rPr>
              <a:t>Goto</a:t>
            </a:r>
            <a:r>
              <a:rPr lang="en-US" sz="2400" dirty="0" smtClean="0"/>
              <a:t> and </a:t>
            </a:r>
            <a:r>
              <a:rPr lang="en-US" sz="2400" dirty="0">
                <a:solidFill>
                  <a:srgbClr val="FF0000"/>
                </a:solidFill>
              </a:rPr>
              <a:t>PS-Simulink Converter</a:t>
            </a:r>
            <a:r>
              <a:rPr lang="en-US" sz="2400" dirty="0"/>
              <a:t> </a:t>
            </a:r>
            <a:r>
              <a:rPr lang="en-US" sz="2400" dirty="0" smtClean="0"/>
              <a:t>blocks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51910"/>
            <a:ext cx="2819400" cy="28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8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25780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23010"/>
            <a:ext cx="7662862" cy="54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257800"/>
          </a:xfrm>
        </p:spPr>
        <p:txBody>
          <a:bodyPr/>
          <a:lstStyle/>
          <a:p>
            <a:r>
              <a:rPr lang="en-US" sz="2400" dirty="0" smtClean="0"/>
              <a:t>From 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Simulink / Signal Routing</a:t>
            </a:r>
          </a:p>
          <a:p>
            <a:r>
              <a:rPr lang="en-US" sz="2400" dirty="0"/>
              <a:t>Grab a </a:t>
            </a:r>
            <a:r>
              <a:rPr lang="en-US" sz="2400" dirty="0" smtClean="0">
                <a:solidFill>
                  <a:srgbClr val="FF0000"/>
                </a:solidFill>
              </a:rPr>
              <a:t>From</a:t>
            </a:r>
            <a:r>
              <a:rPr lang="en-US" sz="2400" dirty="0" smtClean="0"/>
              <a:t> </a:t>
            </a:r>
            <a:r>
              <a:rPr lang="en-US" sz="2400" dirty="0"/>
              <a:t>block </a:t>
            </a:r>
          </a:p>
          <a:p>
            <a:r>
              <a:rPr lang="en-US" sz="2400" dirty="0" smtClean="0"/>
              <a:t>Double click on the </a:t>
            </a:r>
            <a:r>
              <a:rPr lang="en-US" sz="2400" dirty="0" smtClean="0">
                <a:solidFill>
                  <a:srgbClr val="FF0000"/>
                </a:solidFill>
              </a:rPr>
              <a:t>From</a:t>
            </a:r>
            <a:r>
              <a:rPr lang="en-US" sz="2400" dirty="0" smtClean="0"/>
              <a:t> block</a:t>
            </a:r>
          </a:p>
          <a:p>
            <a:r>
              <a:rPr lang="en-US" sz="2400" dirty="0" smtClean="0"/>
              <a:t>Open the </a:t>
            </a:r>
            <a:r>
              <a:rPr lang="en-US" sz="2400" dirty="0" err="1" smtClean="0"/>
              <a:t>Goto</a:t>
            </a:r>
            <a:r>
              <a:rPr lang="en-US" sz="2400" dirty="0" smtClean="0"/>
              <a:t> tag bar and select </a:t>
            </a:r>
            <a:r>
              <a:rPr lang="en-US" sz="2400" dirty="0" err="1"/>
              <a:t>Vehicle_Speed_ms</a:t>
            </a:r>
            <a:endParaRPr lang="en-US" sz="2400" dirty="0"/>
          </a:p>
          <a:p>
            <a:pPr lvl="1"/>
            <a:r>
              <a:rPr lang="en-US" sz="2200" dirty="0" smtClean="0">
                <a:solidFill>
                  <a:srgbClr val="00B0F0"/>
                </a:solidFill>
              </a:rPr>
              <a:t>Note: if you don’t see </a:t>
            </a:r>
            <a:r>
              <a:rPr lang="en-US" sz="2000" dirty="0" err="1" smtClean="0">
                <a:solidFill>
                  <a:srgbClr val="00B0F0"/>
                </a:solidFill>
              </a:rPr>
              <a:t>Vehicle_Speed_ms</a:t>
            </a:r>
            <a:r>
              <a:rPr lang="en-US" sz="2000" dirty="0" smtClean="0">
                <a:solidFill>
                  <a:srgbClr val="00B0F0"/>
                </a:solidFill>
              </a:rPr>
              <a:t>, click on Update Tags and try again</a:t>
            </a:r>
          </a:p>
          <a:p>
            <a:r>
              <a:rPr lang="en-US" sz="2400" dirty="0" smtClean="0"/>
              <a:t>Click OK</a:t>
            </a:r>
          </a:p>
          <a:p>
            <a:r>
              <a:rPr lang="en-US" sz="2400" dirty="0" smtClean="0"/>
              <a:t>Hide the name of the </a:t>
            </a:r>
            <a:r>
              <a:rPr lang="en-US" sz="2400" dirty="0" smtClean="0">
                <a:solidFill>
                  <a:srgbClr val="FF0000"/>
                </a:solidFill>
              </a:rPr>
              <a:t>From</a:t>
            </a:r>
            <a:r>
              <a:rPr lang="en-US" sz="2400" dirty="0" smtClean="0"/>
              <a:t> block</a:t>
            </a:r>
            <a:endParaRPr lang="en-US" sz="24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48100"/>
            <a:ext cx="3467100" cy="29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25780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1257300"/>
            <a:ext cx="7315200" cy="523875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 bwMode="auto">
          <a:xfrm>
            <a:off x="2743200" y="4800600"/>
            <a:ext cx="685800" cy="304800"/>
          </a:xfrm>
          <a:prstGeom prst="wedgeRectCallout">
            <a:avLst>
              <a:gd name="adj1" fmla="val 73531"/>
              <a:gd name="adj2" fmla="val -101003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From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6534150" y="2438400"/>
            <a:ext cx="685800" cy="304800"/>
          </a:xfrm>
          <a:prstGeom prst="wedgeRectCallout">
            <a:avLst>
              <a:gd name="adj1" fmla="val 90198"/>
              <a:gd name="adj2" fmla="val 67747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latin typeface="Arial" charset="0"/>
              </a:rPr>
              <a:t>Goto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257800"/>
          </a:xfrm>
        </p:spPr>
        <p:txBody>
          <a:bodyPr/>
          <a:lstStyle/>
          <a:p>
            <a:r>
              <a:rPr lang="en-US" sz="2400" dirty="0"/>
              <a:t>Congratulations – you have a model of </a:t>
            </a:r>
            <a:r>
              <a:rPr lang="en-US" sz="2400" dirty="0" smtClean="0"/>
              <a:t>a </a:t>
            </a:r>
            <a:r>
              <a:rPr lang="en-US" sz="2400" dirty="0"/>
              <a:t>vehicle that will (hopefully) move </a:t>
            </a:r>
            <a:r>
              <a:rPr lang="en-US" sz="2400" dirty="0" smtClean="0"/>
              <a:t>when </a:t>
            </a:r>
            <a:r>
              <a:rPr lang="en-US" sz="2400" dirty="0"/>
              <a:t>subjected to a </a:t>
            </a:r>
            <a:r>
              <a:rPr lang="en-US" sz="2400" dirty="0" smtClean="0"/>
              <a:t>torque</a:t>
            </a:r>
          </a:p>
          <a:p>
            <a:r>
              <a:rPr lang="en-US" sz="2400" dirty="0"/>
              <a:t>From a vehicle diagnostics perspective</a:t>
            </a:r>
            <a:r>
              <a:rPr lang="en-US" sz="2400" dirty="0" smtClean="0"/>
              <a:t>, </a:t>
            </a:r>
            <a:r>
              <a:rPr lang="en-US" sz="2400" dirty="0"/>
              <a:t>we are interested in two things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Speed (mph)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Distance Traveled (miles)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 smtClean="0"/>
              <a:t>Move </a:t>
            </a:r>
            <a:r>
              <a:rPr lang="en-US" sz="2400" dirty="0"/>
              <a:t>the </a:t>
            </a:r>
            <a:r>
              <a:rPr lang="en-US" sz="2400" dirty="0" err="1"/>
              <a:t>Vehicle_Speed_ms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From</a:t>
            </a:r>
            <a:r>
              <a:rPr lang="en-US" sz="2400" dirty="0"/>
              <a:t> </a:t>
            </a:r>
            <a:r>
              <a:rPr lang="en-US" sz="2400" dirty="0" smtClean="0"/>
              <a:t>block </a:t>
            </a:r>
            <a:r>
              <a:rPr lang="en-US" sz="2400" dirty="0"/>
              <a:t>down near the Vehicle Diagnostics Bus</a:t>
            </a:r>
          </a:p>
          <a:p>
            <a:r>
              <a:rPr lang="en-US" sz="2400" dirty="0" smtClean="0"/>
              <a:t>From</a:t>
            </a:r>
          </a:p>
          <a:p>
            <a:pPr lvl="1"/>
            <a:r>
              <a:rPr lang="en-US" sz="2200" dirty="0" smtClean="0">
                <a:solidFill>
                  <a:srgbClr val="00B0F0"/>
                </a:solidFill>
              </a:rPr>
              <a:t>Simulink / Commonly Used Blocks</a:t>
            </a:r>
          </a:p>
          <a:p>
            <a:r>
              <a:rPr lang="en-US" sz="2400" dirty="0" smtClean="0"/>
              <a:t>Drag in two Gain </a:t>
            </a:r>
            <a:r>
              <a:rPr lang="en-US" sz="2400" dirty="0" smtClean="0">
                <a:solidFill>
                  <a:srgbClr val="FF0000"/>
                </a:solidFill>
              </a:rPr>
              <a:t>blocks</a:t>
            </a:r>
            <a:r>
              <a:rPr lang="en-US" sz="2400" dirty="0" smtClean="0"/>
              <a:t> and one </a:t>
            </a:r>
            <a:r>
              <a:rPr lang="en-US" sz="2400" dirty="0" smtClean="0">
                <a:solidFill>
                  <a:srgbClr val="FF0000"/>
                </a:solidFill>
              </a:rPr>
              <a:t>Integrator</a:t>
            </a:r>
            <a:r>
              <a:rPr lang="en-US" sz="2400" dirty="0" smtClean="0"/>
              <a:t> block</a:t>
            </a:r>
          </a:p>
          <a:p>
            <a:r>
              <a:rPr lang="en-US" sz="2400" dirty="0" smtClean="0"/>
              <a:t>Hide the name of the </a:t>
            </a:r>
            <a:r>
              <a:rPr lang="en-US" sz="2400" dirty="0" smtClean="0">
                <a:solidFill>
                  <a:srgbClr val="FF0000"/>
                </a:solidFill>
              </a:rPr>
              <a:t>Integrator</a:t>
            </a:r>
            <a:r>
              <a:rPr lang="en-US" sz="2400" dirty="0" smtClean="0"/>
              <a:t> block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933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257800"/>
          </a:xfrm>
        </p:spPr>
        <p:txBody>
          <a:bodyPr/>
          <a:lstStyle/>
          <a:p>
            <a:r>
              <a:rPr lang="en-US" sz="2400" dirty="0"/>
              <a:t>Congratulations – you have a model of </a:t>
            </a:r>
            <a:r>
              <a:rPr lang="en-US" sz="2400" dirty="0" smtClean="0"/>
              <a:t>a </a:t>
            </a:r>
            <a:r>
              <a:rPr lang="en-US" sz="2400" dirty="0"/>
              <a:t>vehicle that will (hopefully) move </a:t>
            </a:r>
            <a:r>
              <a:rPr lang="en-US" sz="2400" dirty="0" smtClean="0"/>
              <a:t>when </a:t>
            </a:r>
            <a:r>
              <a:rPr lang="en-US" sz="2400" dirty="0"/>
              <a:t>subjected to a </a:t>
            </a:r>
            <a:r>
              <a:rPr lang="en-US" sz="2400" dirty="0" smtClean="0"/>
              <a:t>torque</a:t>
            </a:r>
          </a:p>
          <a:p>
            <a:r>
              <a:rPr lang="en-US" sz="2400" dirty="0"/>
              <a:t>From a vehicle diagnostics perspective</a:t>
            </a:r>
            <a:r>
              <a:rPr lang="en-US" sz="2400" dirty="0" smtClean="0"/>
              <a:t>, </a:t>
            </a:r>
            <a:r>
              <a:rPr lang="en-US" sz="2400" dirty="0"/>
              <a:t>we are interested in two things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Speed (mph)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Distance Traveled (miles)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 smtClean="0"/>
              <a:t>Move </a:t>
            </a:r>
            <a:r>
              <a:rPr lang="en-US" sz="2400" dirty="0"/>
              <a:t>the </a:t>
            </a:r>
            <a:r>
              <a:rPr lang="en-US" sz="2400" dirty="0" err="1"/>
              <a:t>Vehicle_Speed_ms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From</a:t>
            </a:r>
            <a:r>
              <a:rPr lang="en-US" sz="2400" dirty="0"/>
              <a:t> </a:t>
            </a:r>
            <a:r>
              <a:rPr lang="en-US" sz="2400" dirty="0" smtClean="0"/>
              <a:t>block </a:t>
            </a:r>
            <a:r>
              <a:rPr lang="en-US" sz="2400" dirty="0"/>
              <a:t>down near the Vehicle Diagnostics Bus</a:t>
            </a:r>
          </a:p>
          <a:p>
            <a:r>
              <a:rPr lang="en-US" sz="2400" dirty="0" smtClean="0"/>
              <a:t>From</a:t>
            </a:r>
          </a:p>
          <a:p>
            <a:pPr lvl="1"/>
            <a:r>
              <a:rPr lang="en-US" sz="2200" dirty="0" smtClean="0">
                <a:solidFill>
                  <a:srgbClr val="00B0F0"/>
                </a:solidFill>
              </a:rPr>
              <a:t>Simulink / Commonly Used Blocks</a:t>
            </a:r>
          </a:p>
          <a:p>
            <a:r>
              <a:rPr lang="en-US" sz="2400" dirty="0" smtClean="0"/>
              <a:t>Drag in two Gain </a:t>
            </a:r>
            <a:r>
              <a:rPr lang="en-US" sz="2400" dirty="0" smtClean="0">
                <a:solidFill>
                  <a:srgbClr val="FF0000"/>
                </a:solidFill>
              </a:rPr>
              <a:t>blocks</a:t>
            </a:r>
            <a:r>
              <a:rPr lang="en-US" sz="2400" dirty="0" smtClean="0"/>
              <a:t> and one </a:t>
            </a:r>
            <a:r>
              <a:rPr lang="en-US" sz="2400" dirty="0" smtClean="0">
                <a:solidFill>
                  <a:srgbClr val="FF0000"/>
                </a:solidFill>
              </a:rPr>
              <a:t>Integrator</a:t>
            </a:r>
            <a:r>
              <a:rPr lang="en-US" sz="2400" dirty="0" smtClean="0"/>
              <a:t> block</a:t>
            </a:r>
          </a:p>
          <a:p>
            <a:r>
              <a:rPr lang="en-US" sz="2400" dirty="0" smtClean="0"/>
              <a:t>Hide the name of the </a:t>
            </a:r>
            <a:r>
              <a:rPr lang="en-US" sz="2400" dirty="0" smtClean="0">
                <a:solidFill>
                  <a:srgbClr val="FF0000"/>
                </a:solidFill>
              </a:rPr>
              <a:t>Integrator</a:t>
            </a:r>
            <a:r>
              <a:rPr lang="en-US" sz="2400" dirty="0" smtClean="0"/>
              <a:t> block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84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Overview - Vehicle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469" y="1219200"/>
            <a:ext cx="7899262" cy="5032375"/>
          </a:xfrm>
          <a:prstGeom prst="rect">
            <a:avLst/>
          </a:prstGeom>
        </p:spPr>
      </p:pic>
      <p:sp>
        <p:nvSpPr>
          <p:cNvPr id="21" name="Rectangular Callout 20"/>
          <p:cNvSpPr/>
          <p:nvPr/>
        </p:nvSpPr>
        <p:spPr bwMode="auto">
          <a:xfrm>
            <a:off x="4610100" y="4038600"/>
            <a:ext cx="1066800" cy="451332"/>
          </a:xfrm>
          <a:prstGeom prst="wedgeRectCallout">
            <a:avLst>
              <a:gd name="adj1" fmla="val 75117"/>
              <a:gd name="adj2" fmla="val -10742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Linear Momentum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2286000" y="3591549"/>
            <a:ext cx="1066800" cy="451332"/>
          </a:xfrm>
          <a:prstGeom prst="wedgeRectCallout">
            <a:avLst>
              <a:gd name="adj1" fmla="val 75117"/>
              <a:gd name="adj2" fmla="val -107428"/>
            </a:avLst>
          </a:prstGeom>
          <a:solidFill>
            <a:srgbClr val="00B0F0"/>
          </a:solidFill>
          <a:ln w="952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Arial" charset="0"/>
              </a:rPr>
              <a:t>Angular Momentum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257800"/>
          </a:xfrm>
        </p:spPr>
        <p:txBody>
          <a:bodyPr/>
          <a:lstStyle/>
          <a:p>
            <a:r>
              <a:rPr lang="en-US" sz="2400" dirty="0" smtClean="0"/>
              <a:t>Set the first </a:t>
            </a:r>
            <a:r>
              <a:rPr lang="en-US" sz="2400" dirty="0" smtClean="0">
                <a:solidFill>
                  <a:srgbClr val="FF0000"/>
                </a:solidFill>
              </a:rPr>
              <a:t>Gain</a:t>
            </a:r>
            <a:r>
              <a:rPr lang="en-US" sz="2400" dirty="0" smtClean="0"/>
              <a:t> to 2.2374 (m/s to mph)</a:t>
            </a:r>
          </a:p>
          <a:p>
            <a:r>
              <a:rPr lang="en-US" sz="2400" dirty="0" smtClean="0"/>
              <a:t>Set the second </a:t>
            </a:r>
            <a:r>
              <a:rPr lang="en-US" sz="2400" dirty="0" smtClean="0">
                <a:solidFill>
                  <a:srgbClr val="FF0000"/>
                </a:solidFill>
              </a:rPr>
              <a:t>Gain</a:t>
            </a:r>
            <a:r>
              <a:rPr lang="en-US" sz="2400" dirty="0" smtClean="0"/>
              <a:t> to 6.214 e-4 (m/s to miles/s)</a:t>
            </a:r>
          </a:p>
          <a:p>
            <a:r>
              <a:rPr lang="en-US" sz="2400" dirty="0" smtClean="0"/>
              <a:t>Name them accordingly</a:t>
            </a:r>
          </a:p>
          <a:p>
            <a:r>
              <a:rPr lang="en-US" sz="2400" dirty="0"/>
              <a:t>Connect the output of the </a:t>
            </a:r>
            <a:r>
              <a:rPr lang="en-US" sz="2400" dirty="0">
                <a:solidFill>
                  <a:srgbClr val="FF0000"/>
                </a:solidFill>
              </a:rPr>
              <a:t>From</a:t>
            </a:r>
            <a:r>
              <a:rPr lang="en-US" sz="2400" dirty="0"/>
              <a:t> block </a:t>
            </a:r>
            <a:r>
              <a:rPr lang="en-US" sz="2400" dirty="0" smtClean="0"/>
              <a:t>to </a:t>
            </a:r>
            <a:r>
              <a:rPr lang="en-US" sz="2400" dirty="0"/>
              <a:t>the input of the </a:t>
            </a:r>
            <a:r>
              <a:rPr lang="en-US" sz="2400" dirty="0">
                <a:solidFill>
                  <a:srgbClr val="FF0000"/>
                </a:solidFill>
              </a:rPr>
              <a:t>Gain</a:t>
            </a:r>
            <a:r>
              <a:rPr lang="en-US" sz="2400" dirty="0"/>
              <a:t> </a:t>
            </a:r>
            <a:r>
              <a:rPr lang="en-US" sz="2400" dirty="0" smtClean="0"/>
              <a:t>blocks</a:t>
            </a:r>
          </a:p>
          <a:p>
            <a:r>
              <a:rPr lang="en-US" sz="2400" dirty="0"/>
              <a:t>Connect the second </a:t>
            </a:r>
            <a:r>
              <a:rPr lang="en-US" sz="2400" dirty="0">
                <a:solidFill>
                  <a:srgbClr val="FF0000"/>
                </a:solidFill>
              </a:rPr>
              <a:t>Gain</a:t>
            </a:r>
            <a:r>
              <a:rPr lang="en-US" sz="2400" dirty="0"/>
              <a:t> block to </a:t>
            </a:r>
            <a:r>
              <a:rPr lang="en-US" sz="2400" dirty="0" smtClean="0"/>
              <a:t>the </a:t>
            </a:r>
            <a:r>
              <a:rPr lang="en-US" sz="2400" dirty="0">
                <a:solidFill>
                  <a:srgbClr val="FF0000"/>
                </a:solidFill>
              </a:rPr>
              <a:t>Integrator</a:t>
            </a:r>
            <a:r>
              <a:rPr lang="en-US" sz="2400" dirty="0"/>
              <a:t> block</a:t>
            </a:r>
          </a:p>
          <a:p>
            <a:r>
              <a:rPr lang="en-US" sz="2400" dirty="0"/>
              <a:t>Delete the </a:t>
            </a:r>
            <a:r>
              <a:rPr lang="en-US" sz="2400" dirty="0">
                <a:solidFill>
                  <a:srgbClr val="FF0000"/>
                </a:solidFill>
              </a:rPr>
              <a:t>Grounds</a:t>
            </a:r>
            <a:r>
              <a:rPr lang="en-US" sz="2400" dirty="0"/>
              <a:t> going into the Bus</a:t>
            </a:r>
          </a:p>
          <a:p>
            <a:r>
              <a:rPr lang="en-US" sz="2400" dirty="0"/>
              <a:t>Connect the two </a:t>
            </a:r>
            <a:r>
              <a:rPr lang="en-US" sz="2400" dirty="0" smtClean="0"/>
              <a:t>signals</a:t>
            </a:r>
          </a:p>
          <a:p>
            <a:r>
              <a:rPr lang="en-US" sz="2400" dirty="0"/>
              <a:t>Name </a:t>
            </a:r>
            <a:r>
              <a:rPr lang="en-US" sz="2400" dirty="0" smtClean="0"/>
              <a:t>them: (Double click on the wires)</a:t>
            </a:r>
          </a:p>
          <a:p>
            <a:pPr lvl="1"/>
            <a:r>
              <a:rPr lang="en-US" sz="2400" dirty="0" err="1" smtClean="0">
                <a:solidFill>
                  <a:srgbClr val="00B0F0"/>
                </a:solidFill>
              </a:rPr>
              <a:t>Vehicle_Speed_mph</a:t>
            </a:r>
            <a:endParaRPr lang="en-US" sz="2400" dirty="0" smtClean="0">
              <a:solidFill>
                <a:srgbClr val="00B0F0"/>
              </a:solidFill>
            </a:endParaRPr>
          </a:p>
          <a:p>
            <a:pPr lvl="1"/>
            <a:r>
              <a:rPr lang="en-US" sz="2400" dirty="0" err="1">
                <a:solidFill>
                  <a:srgbClr val="00B0F0"/>
                </a:solidFill>
              </a:rPr>
              <a:t>Vehicle_Distance_miles</a:t>
            </a:r>
            <a:endParaRPr lang="en-US" sz="2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66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257800"/>
          </a:xfrm>
        </p:spPr>
        <p:txBody>
          <a:bodyPr/>
          <a:lstStyle/>
          <a:p>
            <a:r>
              <a:rPr lang="en-US" dirty="0"/>
              <a:t>The Vehicle subsystem is </a:t>
            </a:r>
            <a:r>
              <a:rPr lang="en-US" dirty="0" smtClean="0"/>
              <a:t>done</a:t>
            </a:r>
          </a:p>
          <a:p>
            <a:pPr lvl="1"/>
            <a:r>
              <a:rPr lang="en-US" sz="2800" dirty="0">
                <a:solidFill>
                  <a:srgbClr val="00B0F0"/>
                </a:solidFill>
              </a:rPr>
              <a:t>Note that we did not use any of the </a:t>
            </a:r>
            <a:r>
              <a:rPr lang="en-US" sz="2800" dirty="0" smtClean="0">
                <a:solidFill>
                  <a:srgbClr val="00B0F0"/>
                </a:solidFill>
              </a:rPr>
              <a:t>system </a:t>
            </a:r>
            <a:r>
              <a:rPr lang="en-US" sz="2800" dirty="0">
                <a:solidFill>
                  <a:srgbClr val="00B0F0"/>
                </a:solidFill>
              </a:rPr>
              <a:t>signals </a:t>
            </a:r>
            <a:endParaRPr lang="en-US" sz="2800" dirty="0" smtClean="0">
              <a:solidFill>
                <a:srgbClr val="00B0F0"/>
              </a:solidFill>
            </a:endParaRPr>
          </a:p>
          <a:p>
            <a:pPr lvl="1"/>
            <a:r>
              <a:rPr lang="en-US" sz="2800" dirty="0" smtClean="0">
                <a:solidFill>
                  <a:srgbClr val="00B0F0"/>
                </a:solidFill>
              </a:rPr>
              <a:t>When </a:t>
            </a:r>
            <a:r>
              <a:rPr lang="en-US" sz="2800" dirty="0">
                <a:solidFill>
                  <a:srgbClr val="00B0F0"/>
                </a:solidFill>
              </a:rPr>
              <a:t>we get around to </a:t>
            </a:r>
            <a:r>
              <a:rPr lang="en-US" sz="2800" dirty="0" smtClean="0">
                <a:solidFill>
                  <a:srgbClr val="00B0F0"/>
                </a:solidFill>
              </a:rPr>
              <a:t>mechanical </a:t>
            </a:r>
            <a:r>
              <a:rPr lang="en-US" sz="2800" dirty="0">
                <a:solidFill>
                  <a:srgbClr val="00B0F0"/>
                </a:solidFill>
              </a:rPr>
              <a:t>brakes we will need a brake </a:t>
            </a:r>
            <a:r>
              <a:rPr lang="en-US" sz="2800" dirty="0" smtClean="0">
                <a:solidFill>
                  <a:srgbClr val="00B0F0"/>
                </a:solidFill>
              </a:rPr>
              <a:t>signal</a:t>
            </a:r>
          </a:p>
          <a:p>
            <a:r>
              <a:rPr lang="en-US" dirty="0"/>
              <a:t>Take some time to move things </a:t>
            </a:r>
            <a:r>
              <a:rPr lang="en-US" dirty="0" smtClean="0"/>
              <a:t>around </a:t>
            </a:r>
            <a:r>
              <a:rPr lang="en-US" dirty="0"/>
              <a:t>and make it look nice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7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1690" y="1219200"/>
            <a:ext cx="699682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Our motor model is going to </a:t>
            </a:r>
            <a:r>
              <a:rPr lang="en-US" sz="2600" dirty="0" smtClean="0"/>
              <a:t>be </a:t>
            </a:r>
            <a:r>
              <a:rPr lang="en-US" sz="2600" dirty="0"/>
              <a:t>preposterously </a:t>
            </a:r>
            <a:r>
              <a:rPr lang="en-US" sz="2600" dirty="0" smtClean="0"/>
              <a:t>simple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Constant torque </a:t>
            </a:r>
            <a:r>
              <a:rPr lang="en-US" dirty="0" smtClean="0">
                <a:solidFill>
                  <a:srgbClr val="00B0F0"/>
                </a:solidFill>
              </a:rPr>
              <a:t>output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No RPM limits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No input power required</a:t>
            </a:r>
          </a:p>
          <a:p>
            <a:r>
              <a:rPr lang="en-US" sz="2600" dirty="0" smtClean="0"/>
              <a:t>Rename and save you model as: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Series_Hybrid_le2_c</a:t>
            </a:r>
          </a:p>
          <a:p>
            <a:r>
              <a:rPr lang="en-US" sz="2600" dirty="0"/>
              <a:t>Use the Model Browser to go to the </a:t>
            </a:r>
            <a:r>
              <a:rPr lang="en-US" sz="2600" dirty="0" smtClean="0"/>
              <a:t>MGA </a:t>
            </a:r>
            <a:r>
              <a:rPr lang="en-US" sz="2600" dirty="0"/>
              <a:t>subsystem</a:t>
            </a:r>
          </a:p>
          <a:p>
            <a:endParaRPr lang="en-US" sz="3200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3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r>
              <a:rPr lang="en-US" sz="2000" dirty="0"/>
              <a:t>Delete the </a:t>
            </a:r>
            <a:r>
              <a:rPr lang="en-US" sz="2000" dirty="0">
                <a:solidFill>
                  <a:srgbClr val="FF0000"/>
                </a:solidFill>
              </a:rPr>
              <a:t>In1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Out1</a:t>
            </a:r>
            <a:r>
              <a:rPr lang="en-US" sz="2000" dirty="0"/>
              <a:t>, and the </a:t>
            </a:r>
            <a:r>
              <a:rPr lang="en-US" sz="2000" dirty="0" smtClean="0"/>
              <a:t>connecting wire</a:t>
            </a:r>
          </a:p>
          <a:p>
            <a:r>
              <a:rPr lang="en-US" sz="2000" dirty="0"/>
              <a:t>Copy the Bus from the Plant </a:t>
            </a:r>
            <a:r>
              <a:rPr lang="en-US" sz="2000" dirty="0" smtClean="0"/>
              <a:t>subsystem</a:t>
            </a:r>
          </a:p>
          <a:p>
            <a:pPr lvl="1"/>
            <a:r>
              <a:rPr lang="en-US" sz="2000" dirty="0" smtClean="0">
                <a:solidFill>
                  <a:srgbClr val="00B0F0"/>
                </a:solidFill>
              </a:rPr>
              <a:t>Rename accordingly</a:t>
            </a:r>
          </a:p>
          <a:p>
            <a:r>
              <a:rPr lang="en-US" sz="2000" dirty="0"/>
              <a:t>Drag in a Constant block and rename </a:t>
            </a:r>
            <a:r>
              <a:rPr lang="en-US" sz="2000" dirty="0" smtClean="0"/>
              <a:t>it </a:t>
            </a:r>
            <a:r>
              <a:rPr lang="en-US" sz="2000" dirty="0"/>
              <a:t>MGA Max Torque (Nm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Set the constant value at 200 Nm</a:t>
            </a:r>
          </a:p>
          <a:p>
            <a:r>
              <a:rPr lang="en-US" sz="2000" dirty="0" smtClean="0"/>
              <a:t>From</a:t>
            </a:r>
          </a:p>
          <a:p>
            <a:pPr lvl="1"/>
            <a:r>
              <a:rPr lang="en-US" sz="2000" dirty="0" err="1" smtClean="0">
                <a:solidFill>
                  <a:srgbClr val="00B0F0"/>
                </a:solidFill>
              </a:rPr>
              <a:t>Simscape</a:t>
            </a:r>
            <a:r>
              <a:rPr lang="en-US" sz="2000" dirty="0" smtClean="0">
                <a:solidFill>
                  <a:srgbClr val="00B0F0"/>
                </a:solidFill>
              </a:rPr>
              <a:t> / Foundation Library / Mechanical / Mechanical Sources</a:t>
            </a:r>
          </a:p>
          <a:p>
            <a:r>
              <a:rPr lang="en-US" sz="2000" dirty="0" smtClean="0"/>
              <a:t>Drag in an </a:t>
            </a:r>
            <a:r>
              <a:rPr lang="en-US" sz="2000" dirty="0" smtClean="0">
                <a:solidFill>
                  <a:srgbClr val="FF0000"/>
                </a:solidFill>
              </a:rPr>
              <a:t>Ideal Torque Source </a:t>
            </a:r>
            <a:r>
              <a:rPr lang="en-US" sz="2000" dirty="0" smtClean="0"/>
              <a:t>block and hide its name</a:t>
            </a:r>
          </a:p>
          <a:p>
            <a:r>
              <a:rPr lang="en-US" sz="2000" dirty="0" smtClean="0"/>
              <a:t>Drag in a </a:t>
            </a:r>
            <a:r>
              <a:rPr lang="en-US" sz="2000" dirty="0" smtClean="0">
                <a:solidFill>
                  <a:srgbClr val="FF0000"/>
                </a:solidFill>
              </a:rPr>
              <a:t>Connection Port </a:t>
            </a:r>
            <a:r>
              <a:rPr lang="en-US" sz="2000" dirty="0" smtClean="0"/>
              <a:t>and rename it MGA Mechanical Port</a:t>
            </a:r>
          </a:p>
          <a:p>
            <a:r>
              <a:rPr lang="en-US" sz="2000" dirty="0" smtClean="0"/>
              <a:t>Drag in a </a:t>
            </a:r>
            <a:r>
              <a:rPr lang="en-US" sz="2000" dirty="0" smtClean="0">
                <a:solidFill>
                  <a:srgbClr val="FF0000"/>
                </a:solidFill>
              </a:rPr>
              <a:t>Simulink-PS Converter </a:t>
            </a:r>
            <a:r>
              <a:rPr lang="en-US" sz="2000" dirty="0" smtClean="0"/>
              <a:t>and hide its name</a:t>
            </a:r>
          </a:p>
          <a:p>
            <a:r>
              <a:rPr lang="en-US" sz="2000" dirty="0" smtClean="0"/>
              <a:t>From</a:t>
            </a:r>
          </a:p>
          <a:p>
            <a:pPr lvl="1"/>
            <a:r>
              <a:rPr lang="en-US" sz="1800" dirty="0" err="1">
                <a:solidFill>
                  <a:srgbClr val="00B0F0"/>
                </a:solidFill>
              </a:rPr>
              <a:t>Simscape</a:t>
            </a:r>
            <a:r>
              <a:rPr lang="en-US" sz="1800" dirty="0">
                <a:solidFill>
                  <a:srgbClr val="00B0F0"/>
                </a:solidFill>
              </a:rPr>
              <a:t> / Foundation Library / Mechanical / </a:t>
            </a:r>
            <a:r>
              <a:rPr lang="en-US" sz="1800" dirty="0" smtClean="0">
                <a:solidFill>
                  <a:srgbClr val="00B0F0"/>
                </a:solidFill>
              </a:rPr>
              <a:t>Rotational Elements</a:t>
            </a:r>
          </a:p>
          <a:p>
            <a:r>
              <a:rPr lang="en-US" sz="2000" dirty="0" smtClean="0"/>
              <a:t>Grab a </a:t>
            </a:r>
            <a:r>
              <a:rPr lang="en-US" sz="2000" dirty="0" smtClean="0">
                <a:solidFill>
                  <a:srgbClr val="FF0000"/>
                </a:solidFill>
              </a:rPr>
              <a:t>Mechanical Rotational Reference </a:t>
            </a:r>
            <a:r>
              <a:rPr lang="en-US" sz="2000" dirty="0" smtClean="0"/>
              <a:t>block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and hide its name</a:t>
            </a:r>
            <a:endParaRPr lang="en-US" sz="2000" dirty="0"/>
          </a:p>
          <a:p>
            <a:r>
              <a:rPr lang="en-US" sz="2000" dirty="0"/>
              <a:t>Wire everything </a:t>
            </a:r>
            <a:r>
              <a:rPr lang="en-US" sz="2000" dirty="0" smtClean="0"/>
              <a:t>together as shown in the next page</a:t>
            </a:r>
            <a:endParaRPr lang="en-US" sz="2000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5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795" y="1219200"/>
            <a:ext cx="702461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9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only MGA </a:t>
            </a:r>
            <a:r>
              <a:rPr lang="en-US" dirty="0"/>
              <a:t>diagnostic is </a:t>
            </a:r>
            <a:r>
              <a:rPr lang="en-US" dirty="0" smtClean="0"/>
              <a:t>the torque</a:t>
            </a:r>
          </a:p>
          <a:p>
            <a:r>
              <a:rPr lang="en-US" dirty="0" smtClean="0"/>
              <a:t>Delete the </a:t>
            </a:r>
            <a:r>
              <a:rPr lang="en-US" dirty="0" smtClean="0">
                <a:solidFill>
                  <a:srgbClr val="FF0000"/>
                </a:solidFill>
              </a:rPr>
              <a:t>Terminators </a:t>
            </a:r>
          </a:p>
          <a:p>
            <a:r>
              <a:rPr lang="en-US" dirty="0" smtClean="0"/>
              <a:t>Double click on the </a:t>
            </a:r>
            <a:r>
              <a:rPr lang="en-US" dirty="0" smtClean="0">
                <a:solidFill>
                  <a:srgbClr val="FF0000"/>
                </a:solidFill>
              </a:rPr>
              <a:t>Bus Creator </a:t>
            </a:r>
            <a:r>
              <a:rPr lang="en-US" dirty="0" smtClean="0"/>
              <a:t>and change the Number of inputs to 1</a:t>
            </a:r>
          </a:p>
          <a:p>
            <a:r>
              <a:rPr lang="en-US" dirty="0" smtClean="0"/>
              <a:t>Click OK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84" y="3048000"/>
            <a:ext cx="3268916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 in a pair of </a:t>
            </a:r>
            <a:r>
              <a:rPr lang="en-US" dirty="0" err="1" smtClean="0">
                <a:solidFill>
                  <a:srgbClr val="FF0000"/>
                </a:solidFill>
              </a:rPr>
              <a:t>Goto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From</a:t>
            </a:r>
            <a:r>
              <a:rPr lang="en-US" dirty="0" smtClean="0"/>
              <a:t> blocks</a:t>
            </a:r>
          </a:p>
          <a:p>
            <a:r>
              <a:rPr lang="en-US" dirty="0" smtClean="0"/>
              <a:t>Name them accordingly </a:t>
            </a:r>
          </a:p>
          <a:p>
            <a:r>
              <a:rPr lang="en-US" dirty="0" smtClean="0"/>
              <a:t>Use them to route the MGA torque signal to the </a:t>
            </a:r>
            <a:r>
              <a:rPr lang="en-US" dirty="0" smtClean="0">
                <a:solidFill>
                  <a:srgbClr val="FF0000"/>
                </a:solidFill>
              </a:rPr>
              <a:t>Bus Creator</a:t>
            </a:r>
            <a:r>
              <a:rPr lang="en-US" dirty="0" smtClean="0"/>
              <a:t> block</a:t>
            </a:r>
          </a:p>
          <a:p>
            <a:r>
              <a:rPr lang="en-US" dirty="0" smtClean="0"/>
              <a:t>Name the signal going into the Bus</a:t>
            </a:r>
          </a:p>
          <a:p>
            <a:r>
              <a:rPr lang="en-US" dirty="0" smtClean="0"/>
              <a:t>Compare with next slides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8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47800"/>
            <a:ext cx="7010400" cy="50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MGA Subsystem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239000" y="114300"/>
            <a:ext cx="914400" cy="914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Congratulations – you’ve made a </a:t>
            </a:r>
            <a:r>
              <a:rPr lang="en-US" dirty="0" smtClean="0"/>
              <a:t>motor model</a:t>
            </a:r>
          </a:p>
          <a:p>
            <a:r>
              <a:rPr lang="en-US" dirty="0"/>
              <a:t>It is now time to connect MGA to </a:t>
            </a:r>
            <a:r>
              <a:rPr lang="en-US" dirty="0" smtClean="0"/>
              <a:t>the Vehicle </a:t>
            </a:r>
            <a:r>
              <a:rPr lang="en-US" dirty="0"/>
              <a:t>and see what </a:t>
            </a:r>
            <a:r>
              <a:rPr lang="en-US" dirty="0" smtClean="0"/>
              <a:t>happens</a:t>
            </a:r>
          </a:p>
          <a:p>
            <a:r>
              <a:rPr lang="en-US" dirty="0" smtClean="0"/>
              <a:t>Save your model as 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Series_Hybrid_le2_d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/>
              <a:t>Use </a:t>
            </a:r>
            <a:r>
              <a:rPr lang="en-US" dirty="0"/>
              <a:t>the Model Browser to go to the </a:t>
            </a:r>
            <a:r>
              <a:rPr lang="en-US" dirty="0" smtClean="0"/>
              <a:t>Plant level of the model</a:t>
            </a:r>
          </a:p>
          <a:p>
            <a:r>
              <a:rPr lang="en-US" dirty="0"/>
              <a:t>Make the MGA and Vehicle </a:t>
            </a:r>
            <a:r>
              <a:rPr lang="en-US" dirty="0" smtClean="0"/>
              <a:t>subsystems larger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4">
      <a:dk1>
        <a:srgbClr val="808080"/>
      </a:dk1>
      <a:lt1>
        <a:srgbClr val="FFFFFF"/>
      </a:lt1>
      <a:dk2>
        <a:srgbClr val="000000"/>
      </a:dk2>
      <a:lt2>
        <a:srgbClr val="8C6B47"/>
      </a:lt2>
      <a:accent1>
        <a:srgbClr val="E3BA12"/>
      </a:accent1>
      <a:accent2>
        <a:srgbClr val="00254C"/>
      </a:accent2>
      <a:accent3>
        <a:srgbClr val="AAAAAA"/>
      </a:accent3>
      <a:accent4>
        <a:srgbClr val="DADADA"/>
      </a:accent4>
      <a:accent5>
        <a:srgbClr val="8C6B47"/>
      </a:accent5>
      <a:accent6>
        <a:srgbClr val="00254C"/>
      </a:accent6>
      <a:hlink>
        <a:srgbClr val="8C6B47"/>
      </a:hlink>
      <a:folHlink>
        <a:srgbClr val="C5D6E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BC9B6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BC9B6A"/>
        </a:dk2>
        <a:lt2>
          <a:srgbClr val="808080"/>
        </a:lt2>
        <a:accent1>
          <a:srgbClr val="EEB211"/>
        </a:accent1>
        <a:accent2>
          <a:srgbClr val="002B54"/>
        </a:accent2>
        <a:accent3>
          <a:srgbClr val="FFFFFF"/>
        </a:accent3>
        <a:accent4>
          <a:srgbClr val="DADADA"/>
        </a:accent4>
        <a:accent5>
          <a:srgbClr val="F5D5AA"/>
        </a:accent5>
        <a:accent6>
          <a:srgbClr val="00264B"/>
        </a:accent6>
        <a:hlink>
          <a:srgbClr val="EEDFB5"/>
        </a:hlink>
        <a:folHlink>
          <a:srgbClr val="C5D6E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808080"/>
        </a:dk1>
        <a:lt1>
          <a:srgbClr val="FFFFFF"/>
        </a:lt1>
        <a:dk2>
          <a:srgbClr val="000000"/>
        </a:dk2>
        <a:lt2>
          <a:srgbClr val="BC9B6A"/>
        </a:lt2>
        <a:accent1>
          <a:srgbClr val="EEB211"/>
        </a:accent1>
        <a:accent2>
          <a:srgbClr val="002B54"/>
        </a:accent2>
        <a:accent3>
          <a:srgbClr val="AAAAAA"/>
        </a:accent3>
        <a:accent4>
          <a:srgbClr val="DADADA"/>
        </a:accent4>
        <a:accent5>
          <a:srgbClr val="F5D5AA"/>
        </a:accent5>
        <a:accent6>
          <a:srgbClr val="00264B"/>
        </a:accent6>
        <a:hlink>
          <a:srgbClr val="EEDFB5"/>
        </a:hlink>
        <a:folHlink>
          <a:srgbClr val="C5D6E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808080"/>
        </a:dk1>
        <a:lt1>
          <a:srgbClr val="FFFFFF"/>
        </a:lt1>
        <a:dk2>
          <a:srgbClr val="000000"/>
        </a:dk2>
        <a:lt2>
          <a:srgbClr val="EEDFB5"/>
        </a:lt2>
        <a:accent1>
          <a:srgbClr val="EEB211"/>
        </a:accent1>
        <a:accent2>
          <a:srgbClr val="002B54"/>
        </a:accent2>
        <a:accent3>
          <a:srgbClr val="AAAAAA"/>
        </a:accent3>
        <a:accent4>
          <a:srgbClr val="DADADA"/>
        </a:accent4>
        <a:accent5>
          <a:srgbClr val="F5D5AA"/>
        </a:accent5>
        <a:accent6>
          <a:srgbClr val="00264B"/>
        </a:accent6>
        <a:hlink>
          <a:srgbClr val="BC9B6A"/>
        </a:hlink>
        <a:folHlink>
          <a:srgbClr val="C5D6E7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78164</TotalTime>
  <Words>11863</Words>
  <Application>Microsoft Office PowerPoint</Application>
  <PresentationFormat>Overhead</PresentationFormat>
  <Paragraphs>2960</Paragraphs>
  <Slides>410</Slides>
  <Notes>410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410</vt:i4>
      </vt:variant>
    </vt:vector>
  </HeadingPairs>
  <TitlesOfParts>
    <vt:vector size="418" baseType="lpstr">
      <vt:lpstr>ＭＳ Ｐゴシック</vt:lpstr>
      <vt:lpstr>Arial</vt:lpstr>
      <vt:lpstr>Calibri</vt:lpstr>
      <vt:lpstr>Cambria Math</vt:lpstr>
      <vt:lpstr>Helvetica</vt:lpstr>
      <vt:lpstr>Palatino Linotype</vt:lpstr>
      <vt:lpstr>Times New Roman</vt:lpstr>
      <vt:lpstr>Default Design</vt:lpstr>
      <vt:lpstr>MBSD Lecture 0</vt:lpstr>
      <vt:lpstr>Course Goals</vt:lpstr>
      <vt:lpstr>Course Outline</vt:lpstr>
      <vt:lpstr>Model Overview - System</vt:lpstr>
      <vt:lpstr>Model Overview - Plant</vt:lpstr>
      <vt:lpstr>Model Overview - Plant</vt:lpstr>
      <vt:lpstr>Model Overview - Plant</vt:lpstr>
      <vt:lpstr>Model Overview - Plant</vt:lpstr>
      <vt:lpstr>Model Overview - Vehicle</vt:lpstr>
      <vt:lpstr>Model Overview - MG</vt:lpstr>
      <vt:lpstr>Model Overview – Battery</vt:lpstr>
      <vt:lpstr>Model Overview - Engine</vt:lpstr>
      <vt:lpstr>Model Overview - Logging</vt:lpstr>
      <vt:lpstr>Model Overview - Driver</vt:lpstr>
      <vt:lpstr>Model Overview - Controller</vt:lpstr>
      <vt:lpstr>Model Overview - GentSet</vt:lpstr>
      <vt:lpstr>Results</vt:lpstr>
      <vt:lpstr>MBSD Lecture 1</vt:lpstr>
      <vt:lpstr>Lecture Goals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High Level Model</vt:lpstr>
      <vt:lpstr>High Level Model</vt:lpstr>
      <vt:lpstr>High Level Model</vt:lpstr>
      <vt:lpstr>High Level Model</vt:lpstr>
      <vt:lpstr>High Level Model</vt:lpstr>
      <vt:lpstr>High Level Model</vt:lpstr>
      <vt:lpstr>Driver Subsystem</vt:lpstr>
      <vt:lpstr>Driver Subsystem</vt:lpstr>
      <vt:lpstr>Driver Subsystem</vt:lpstr>
      <vt:lpstr>Driver Subsystem - CAN</vt:lpstr>
      <vt:lpstr>Driver Subsystem - CAN</vt:lpstr>
      <vt:lpstr>Driver Subsystem - CAN</vt:lpstr>
      <vt:lpstr>Driver Subsystem - CAN</vt:lpstr>
      <vt:lpstr>Driver Subsystem - CAN</vt:lpstr>
      <vt:lpstr>Driver Subsystem - CAN</vt:lpstr>
      <vt:lpstr>Driver Subsystem - CAN</vt:lpstr>
      <vt:lpstr>Driver Subsystem - CAN</vt:lpstr>
      <vt:lpstr>Driver Subsystem - CAN</vt:lpstr>
      <vt:lpstr>Controller Subsystem</vt:lpstr>
      <vt:lpstr>Controller Subsystem</vt:lpstr>
      <vt:lpstr>Plant Subsystem</vt:lpstr>
      <vt:lpstr>Plant Subsystem</vt:lpstr>
      <vt:lpstr>High Level</vt:lpstr>
      <vt:lpstr>High Level</vt:lpstr>
      <vt:lpstr>High Level</vt:lpstr>
      <vt:lpstr>High Level</vt:lpstr>
      <vt:lpstr>High Level</vt:lpstr>
      <vt:lpstr>MBSD Lecture 2</vt:lpstr>
      <vt:lpstr>Lecture Goals</vt:lpstr>
      <vt:lpstr>Simple Vehicle</vt:lpstr>
      <vt:lpstr>Simple Vehicle</vt:lpstr>
      <vt:lpstr>Simple Vehicle</vt:lpstr>
      <vt:lpstr>Simple Vehicle</vt:lpstr>
      <vt:lpstr>Simple Vehicle</vt:lpstr>
      <vt:lpstr>Simple Vehicle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Vehicle Subsystem</vt:lpstr>
      <vt:lpstr>MGA Subsystem</vt:lpstr>
      <vt:lpstr>MGA Subsystem</vt:lpstr>
      <vt:lpstr>MGA Subsystem</vt:lpstr>
      <vt:lpstr>MGA Subsystem</vt:lpstr>
      <vt:lpstr>MGA Subsystem</vt:lpstr>
      <vt:lpstr>MGA Subsystem</vt:lpstr>
      <vt:lpstr>MGA Subsystem</vt:lpstr>
      <vt:lpstr>Plant Level</vt:lpstr>
      <vt:lpstr>Plant Level</vt:lpstr>
      <vt:lpstr>Plant Level</vt:lpstr>
      <vt:lpstr>Plant Level</vt:lpstr>
      <vt:lpstr>Plant Level</vt:lpstr>
      <vt:lpstr>Plant Level</vt:lpstr>
      <vt:lpstr>Running the Model</vt:lpstr>
      <vt:lpstr>Running the Model</vt:lpstr>
      <vt:lpstr>Running the Model</vt:lpstr>
      <vt:lpstr>Running the Model</vt:lpstr>
      <vt:lpstr>Running the Model</vt:lpstr>
      <vt:lpstr>Simple Vehicle </vt:lpstr>
      <vt:lpstr>MBSD Lecture 3</vt:lpstr>
      <vt:lpstr>Lecture Goals</vt:lpstr>
      <vt:lpstr>Initialization File</vt:lpstr>
      <vt:lpstr>Initialization File</vt:lpstr>
      <vt:lpstr>Initialization File</vt:lpstr>
      <vt:lpstr>Initialization File</vt:lpstr>
      <vt:lpstr>Initialization File</vt:lpstr>
      <vt:lpstr>Initialization File</vt:lpstr>
      <vt:lpstr>ODE Solver</vt:lpstr>
      <vt:lpstr>ODE Solver</vt:lpstr>
      <vt:lpstr>ODE Solver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Logging &amp; Visualization</vt:lpstr>
      <vt:lpstr>Driver Subsystem</vt:lpstr>
      <vt:lpstr>Driver Subsystem</vt:lpstr>
      <vt:lpstr>Driver Subsystem</vt:lpstr>
      <vt:lpstr>Driver Subsystem</vt:lpstr>
      <vt:lpstr>Driver Subsystem</vt:lpstr>
      <vt:lpstr>Driver Subsystem</vt:lpstr>
      <vt:lpstr>Driver Subsystem</vt:lpstr>
      <vt:lpstr>Driver Subsystem</vt:lpstr>
      <vt:lpstr>Driver Subsystem</vt:lpstr>
      <vt:lpstr>Driver Subsystem</vt:lpstr>
      <vt:lpstr>Driver Subsystem</vt:lpstr>
      <vt:lpstr>Driver Subsystem</vt:lpstr>
      <vt:lpstr>Driver Subsystem</vt:lpstr>
      <vt:lpstr>Controller Subsystem</vt:lpstr>
      <vt:lpstr>Controller Subsystem</vt:lpstr>
      <vt:lpstr>Controller Subsystem</vt:lpstr>
      <vt:lpstr>MGA Subsystem</vt:lpstr>
      <vt:lpstr>MGA Subsystem</vt:lpstr>
      <vt:lpstr>Run the simulation</vt:lpstr>
      <vt:lpstr>Results</vt:lpstr>
      <vt:lpstr>Results</vt:lpstr>
      <vt:lpstr>Results</vt:lpstr>
      <vt:lpstr>Logging &amp; Visualization</vt:lpstr>
      <vt:lpstr>Logging &amp; Visualization</vt:lpstr>
      <vt:lpstr>Logging &amp; Visualization</vt:lpstr>
      <vt:lpstr>Logging &amp; Visualization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Initialization, Solver, and Driver</vt:lpstr>
      <vt:lpstr>MBSD Lecture 4</vt:lpstr>
      <vt:lpstr>Outline</vt:lpstr>
      <vt:lpstr>MGA</vt:lpstr>
      <vt:lpstr>MGA</vt:lpstr>
      <vt:lpstr>MGA</vt:lpstr>
      <vt:lpstr>MGA</vt:lpstr>
      <vt:lpstr>MGA &amp; Battery</vt:lpstr>
      <vt:lpstr>Battery</vt:lpstr>
      <vt:lpstr>Battery</vt:lpstr>
      <vt:lpstr>Battery</vt:lpstr>
      <vt:lpstr>Battery</vt:lpstr>
      <vt:lpstr>Battery</vt:lpstr>
      <vt:lpstr>Battery</vt:lpstr>
      <vt:lpstr>Battery</vt:lpstr>
      <vt:lpstr>Battery</vt:lpstr>
      <vt:lpstr>Battery</vt:lpstr>
      <vt:lpstr>Battery</vt:lpstr>
      <vt:lpstr>MGA</vt:lpstr>
      <vt:lpstr>MGA</vt:lpstr>
      <vt:lpstr>MGA</vt:lpstr>
      <vt:lpstr>MGA</vt:lpstr>
      <vt:lpstr>MGA / Logging &amp; Visualization</vt:lpstr>
      <vt:lpstr>MGA</vt:lpstr>
      <vt:lpstr>MGA</vt:lpstr>
      <vt:lpstr>Logging &amp; Visualization </vt:lpstr>
      <vt:lpstr>Results</vt:lpstr>
      <vt:lpstr>Battery SOC</vt:lpstr>
      <vt:lpstr>Battery SOC</vt:lpstr>
      <vt:lpstr>Battery SOC</vt:lpstr>
      <vt:lpstr>Battery SOC</vt:lpstr>
      <vt:lpstr>Logging &amp; Visualization  </vt:lpstr>
      <vt:lpstr>Initialization </vt:lpstr>
      <vt:lpstr>Results </vt:lpstr>
      <vt:lpstr>Review </vt:lpstr>
      <vt:lpstr>MBSD Lecture 5</vt:lpstr>
      <vt:lpstr>Outline </vt:lpstr>
      <vt:lpstr>Battery SOC</vt:lpstr>
      <vt:lpstr>Battery SOC / GenSet</vt:lpstr>
      <vt:lpstr>MGB</vt:lpstr>
      <vt:lpstr>MGB</vt:lpstr>
      <vt:lpstr>MGB</vt:lpstr>
      <vt:lpstr>MGB</vt:lpstr>
      <vt:lpstr>MGB / Battery</vt:lpstr>
      <vt:lpstr>MGB / Battery</vt:lpstr>
      <vt:lpstr>Battery</vt:lpstr>
      <vt:lpstr>Battery</vt:lpstr>
      <vt:lpstr>Battery</vt:lpstr>
      <vt:lpstr>Results</vt:lpstr>
      <vt:lpstr>Results</vt:lpstr>
      <vt:lpstr>Results</vt:lpstr>
      <vt:lpstr>GenSet Controls</vt:lpstr>
      <vt:lpstr>GenSet Controls</vt:lpstr>
      <vt:lpstr>Stateflow</vt:lpstr>
      <vt:lpstr>Stateflow</vt:lpstr>
      <vt:lpstr>Stateflow</vt:lpstr>
      <vt:lpstr>Stateflow</vt:lpstr>
      <vt:lpstr>Stateflow</vt:lpstr>
      <vt:lpstr>Stateflow</vt:lpstr>
      <vt:lpstr>Stateflow</vt:lpstr>
      <vt:lpstr>Stateflow</vt:lpstr>
      <vt:lpstr>Stateflow</vt:lpstr>
      <vt:lpstr>Stateflow</vt:lpstr>
      <vt:lpstr>Model Explorer </vt:lpstr>
      <vt:lpstr>GenSet Controller</vt:lpstr>
      <vt:lpstr>GenSet Controller</vt:lpstr>
      <vt:lpstr>GenSet Controller</vt:lpstr>
      <vt:lpstr>GenSet Controller</vt:lpstr>
      <vt:lpstr>GenSet Controller</vt:lpstr>
      <vt:lpstr>GenSet Controller</vt:lpstr>
      <vt:lpstr>MGB</vt:lpstr>
      <vt:lpstr>MGB</vt:lpstr>
      <vt:lpstr>Results</vt:lpstr>
      <vt:lpstr>Results</vt:lpstr>
      <vt:lpstr>Results: MGB not charging</vt:lpstr>
      <vt:lpstr>Results: MGB charging</vt:lpstr>
      <vt:lpstr>GenSet and Stateflow</vt:lpstr>
      <vt:lpstr>MBSD Lecture 6</vt:lpstr>
      <vt:lpstr>Outline</vt:lpstr>
      <vt:lpstr>Improved GenSet</vt:lpstr>
      <vt:lpstr>Improved MGB</vt:lpstr>
      <vt:lpstr>Improved MGB</vt:lpstr>
      <vt:lpstr>Logging &amp; Visualization </vt:lpstr>
      <vt:lpstr>Engine</vt:lpstr>
      <vt:lpstr>Engine</vt:lpstr>
      <vt:lpstr>Engine</vt:lpstr>
      <vt:lpstr>Engine</vt:lpstr>
      <vt:lpstr>Engine</vt:lpstr>
      <vt:lpstr>Engine</vt:lpstr>
      <vt:lpstr>Engine</vt:lpstr>
      <vt:lpstr>Engine</vt:lpstr>
      <vt:lpstr>Logging &amp; Visualization</vt:lpstr>
      <vt:lpstr>Engine</vt:lpstr>
      <vt:lpstr>Engine / Controller</vt:lpstr>
      <vt:lpstr>Controller</vt:lpstr>
      <vt:lpstr>Controller</vt:lpstr>
      <vt:lpstr>Engine / GenSet</vt:lpstr>
      <vt:lpstr>Engine</vt:lpstr>
      <vt:lpstr>Controller</vt:lpstr>
      <vt:lpstr>Controller</vt:lpstr>
      <vt:lpstr>Controller</vt:lpstr>
      <vt:lpstr>Controller</vt:lpstr>
      <vt:lpstr>MGB and Visualization</vt:lpstr>
      <vt:lpstr>Visualization</vt:lpstr>
      <vt:lpstr>Results</vt:lpstr>
      <vt:lpstr>Improved GenSet &amp; Controls</vt:lpstr>
      <vt:lpstr>Lectures 0 - 6</vt:lpstr>
      <vt:lpstr>Lectures 0 - 6</vt:lpstr>
      <vt:lpstr>Lectures 0 - 6</vt:lpstr>
      <vt:lpstr>Lectures 0 - 6</vt:lpstr>
      <vt:lpstr>MBSD Lecture 7</vt:lpstr>
      <vt:lpstr>Outline</vt:lpstr>
      <vt:lpstr>Experimental Data</vt:lpstr>
      <vt:lpstr>Experimental Data</vt:lpstr>
      <vt:lpstr>Experimental Data</vt:lpstr>
      <vt:lpstr>Experimental Data</vt:lpstr>
      <vt:lpstr>Experimental Data</vt:lpstr>
      <vt:lpstr>Experimental Data</vt:lpstr>
      <vt:lpstr>Experimental Data</vt:lpstr>
      <vt:lpstr>Engine</vt:lpstr>
      <vt:lpstr>Engine</vt:lpstr>
      <vt:lpstr>Engine</vt:lpstr>
      <vt:lpstr>Engine</vt:lpstr>
      <vt:lpstr>Engine</vt:lpstr>
      <vt:lpstr>Engine</vt:lpstr>
      <vt:lpstr>Engine</vt:lpstr>
      <vt:lpstr>Engine</vt:lpstr>
      <vt:lpstr>Engine</vt:lpstr>
      <vt:lpstr>Engine &amp; Logging</vt:lpstr>
      <vt:lpstr>Engine &amp; Logging</vt:lpstr>
      <vt:lpstr>Engine &amp; Logging</vt:lpstr>
      <vt:lpstr>Engine &amp; Initialization</vt:lpstr>
      <vt:lpstr>Directory</vt:lpstr>
      <vt:lpstr>Results</vt:lpstr>
      <vt:lpstr>Results</vt:lpstr>
      <vt:lpstr>Results</vt:lpstr>
      <vt:lpstr>Results</vt:lpstr>
      <vt:lpstr>Results &amp; Controller</vt:lpstr>
      <vt:lpstr>Controller</vt:lpstr>
      <vt:lpstr>Controller</vt:lpstr>
      <vt:lpstr>Controller</vt:lpstr>
      <vt:lpstr>Controller</vt:lpstr>
      <vt:lpstr>Results</vt:lpstr>
      <vt:lpstr>Results</vt:lpstr>
      <vt:lpstr>Results</vt:lpstr>
      <vt:lpstr>MPG</vt:lpstr>
      <vt:lpstr>MPG</vt:lpstr>
      <vt:lpstr>Engine &amp; Logging </vt:lpstr>
      <vt:lpstr>SOC</vt:lpstr>
      <vt:lpstr>SOC</vt:lpstr>
      <vt:lpstr>SOC</vt:lpstr>
      <vt:lpstr>MPGGE</vt:lpstr>
      <vt:lpstr>MPGGE</vt:lpstr>
      <vt:lpstr>MPGGE</vt:lpstr>
      <vt:lpstr>Vehicle_Post_File.m File</vt:lpstr>
      <vt:lpstr>Post Processing File</vt:lpstr>
      <vt:lpstr>Results</vt:lpstr>
      <vt:lpstr>Review</vt:lpstr>
      <vt:lpstr>MBSD Lecture 8</vt:lpstr>
      <vt:lpstr>Outline</vt:lpstr>
      <vt:lpstr>Simple Battery</vt:lpstr>
      <vt:lpstr>Battery Terminal Voltage</vt:lpstr>
      <vt:lpstr>Future Improvements </vt:lpstr>
      <vt:lpstr>First Order Model</vt:lpstr>
      <vt:lpstr>First Order Model</vt:lpstr>
      <vt:lpstr>Results </vt:lpstr>
      <vt:lpstr>Algebraic Loop </vt:lpstr>
      <vt:lpstr>Algebraic Loop </vt:lpstr>
      <vt:lpstr>Algebraic Loop </vt:lpstr>
      <vt:lpstr>MGA/MGB Voltage Delay </vt:lpstr>
      <vt:lpstr>Results </vt:lpstr>
      <vt:lpstr>Not finite (infinity)  </vt:lpstr>
      <vt:lpstr>Not finite (infinity)  </vt:lpstr>
      <vt:lpstr>Not finite (infinity)  </vt:lpstr>
      <vt:lpstr>Algebraic Loop  </vt:lpstr>
      <vt:lpstr>Results </vt:lpstr>
      <vt:lpstr>Results </vt:lpstr>
      <vt:lpstr>Results </vt:lpstr>
      <vt:lpstr>Battery Data </vt:lpstr>
      <vt:lpstr>Battery Data </vt:lpstr>
      <vt:lpstr>Battery Data </vt:lpstr>
      <vt:lpstr>Variable OCV </vt:lpstr>
      <vt:lpstr>Variable OCV </vt:lpstr>
      <vt:lpstr>Variable OCV </vt:lpstr>
      <vt:lpstr>Logging &amp; Visualization  </vt:lpstr>
      <vt:lpstr>Variable OCV </vt:lpstr>
      <vt:lpstr>Variable OCV </vt:lpstr>
      <vt:lpstr>Variable Internal Resistance</vt:lpstr>
      <vt:lpstr>Variable Internal Resistance</vt:lpstr>
      <vt:lpstr>Variable Internal Resistance</vt:lpstr>
      <vt:lpstr>Variable Internal Resistance</vt:lpstr>
      <vt:lpstr>Variable Internal Resistance</vt:lpstr>
      <vt:lpstr>Variable Internal Resistance</vt:lpstr>
      <vt:lpstr>Variable Internal Resistance</vt:lpstr>
      <vt:lpstr>Results</vt:lpstr>
      <vt:lpstr>Results</vt:lpstr>
      <vt:lpstr>Results</vt:lpstr>
      <vt:lpstr>Review</vt:lpstr>
      <vt:lpstr>MBSD Lecture 9</vt:lpstr>
      <vt:lpstr>Outline</vt:lpstr>
      <vt:lpstr>MG Data</vt:lpstr>
      <vt:lpstr>Initialization </vt:lpstr>
      <vt:lpstr>Variable Torque </vt:lpstr>
      <vt:lpstr>Variable Torque </vt:lpstr>
      <vt:lpstr>Variable Torque </vt:lpstr>
      <vt:lpstr>Variable Torque </vt:lpstr>
      <vt:lpstr>Results</vt:lpstr>
      <vt:lpstr>Results</vt:lpstr>
      <vt:lpstr>Efficiency </vt:lpstr>
      <vt:lpstr>Efficiency </vt:lpstr>
      <vt:lpstr>Efficiency </vt:lpstr>
      <vt:lpstr>Efficiency </vt:lpstr>
      <vt:lpstr>Efficiency </vt:lpstr>
      <vt:lpstr>Efficiency </vt:lpstr>
      <vt:lpstr>Efficiency </vt:lpstr>
      <vt:lpstr>Results </vt:lpstr>
      <vt:lpstr>Variable Efficiency </vt:lpstr>
      <vt:lpstr>Variable Efficiency </vt:lpstr>
      <vt:lpstr>Variable Efficiency </vt:lpstr>
      <vt:lpstr>Variable Efficiency </vt:lpstr>
      <vt:lpstr>Variable Efficiency </vt:lpstr>
      <vt:lpstr>Variable Efficiency </vt:lpstr>
      <vt:lpstr>Variable Efficiency </vt:lpstr>
      <vt:lpstr>Variable Efficiency </vt:lpstr>
      <vt:lpstr>Variable Efficiency </vt:lpstr>
      <vt:lpstr>MGB</vt:lpstr>
      <vt:lpstr>Results</vt:lpstr>
      <vt:lpstr>Results</vt:lpstr>
      <vt:lpstr>Results</vt:lpstr>
      <vt:lpstr>Results</vt:lpstr>
      <vt:lpstr>Review</vt:lpstr>
      <vt:lpstr>Future Direction</vt:lpstr>
    </vt:vector>
  </TitlesOfParts>
  <Company>Susan Thesing Graphic 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 Presentation Title</dc:title>
  <dc:creator>Georgia Tech</dc:creator>
  <cp:lastModifiedBy>Loghavi, Saeid</cp:lastModifiedBy>
  <cp:revision>1994</cp:revision>
  <cp:lastPrinted>2016-10-06T17:04:00Z</cp:lastPrinted>
  <dcterms:created xsi:type="dcterms:W3CDTF">2007-11-12T20:44:08Z</dcterms:created>
  <dcterms:modified xsi:type="dcterms:W3CDTF">2017-02-27T01:46:19Z</dcterms:modified>
</cp:coreProperties>
</file>